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8" r:id="rId7"/>
    <p:sldId id="269" r:id="rId8"/>
    <p:sldId id="270" r:id="rId9"/>
    <p:sldId id="271" r:id="rId10"/>
    <p:sldId id="261" r:id="rId11"/>
    <p:sldId id="273" r:id="rId12"/>
    <p:sldId id="272" r:id="rId13"/>
    <p:sldId id="267" r:id="rId14"/>
    <p:sldId id="262" r:id="rId15"/>
    <p:sldId id="264" r:id="rId16"/>
  </p:sldIdLst>
  <p:sldSz cx="18300700" cy="10299700"/>
  <p:notesSz cx="18300700" cy="102997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F2027-5360-4269-B0C1-DD386BB8BBEF}" v="236" dt="2024-06-18T13:35:23.244"/>
    <p1510:client id="{FFFA89C6-AA03-45DF-9F50-299656128EA8}" v="17" dt="2024-06-18T15:28:52.11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0" d="100"/>
          <a:sy n="60" d="100"/>
        </p:scale>
        <p:origin x="370"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ridul Sharma" userId="b6efcf70245d9af0" providerId="LiveId" clId="{FFFA89C6-AA03-45DF-9F50-299656128EA8}"/>
    <pc:docChg chg="undo custSel addSld modSld sldOrd">
      <pc:chgData name="Mridul Sharma" userId="b6efcf70245d9af0" providerId="LiveId" clId="{FFFA89C6-AA03-45DF-9F50-299656128EA8}" dt="2024-06-18T15:50:37.107" v="365" actId="207"/>
      <pc:docMkLst>
        <pc:docMk/>
      </pc:docMkLst>
      <pc:sldChg chg="modSp mod">
        <pc:chgData name="Mridul Sharma" userId="b6efcf70245d9af0" providerId="LiveId" clId="{FFFA89C6-AA03-45DF-9F50-299656128EA8}" dt="2024-06-18T15:50:37.107" v="365" actId="207"/>
        <pc:sldMkLst>
          <pc:docMk/>
          <pc:sldMk cId="0" sldId="262"/>
        </pc:sldMkLst>
        <pc:spChg chg="mod">
          <ac:chgData name="Mridul Sharma" userId="b6efcf70245d9af0" providerId="LiveId" clId="{FFFA89C6-AA03-45DF-9F50-299656128EA8}" dt="2024-06-18T15:50:37.107" v="365" actId="207"/>
          <ac:spMkLst>
            <pc:docMk/>
            <pc:sldMk cId="0" sldId="262"/>
            <ac:spMk id="9" creationId="{00000000-0000-0000-0000-000000000000}"/>
          </ac:spMkLst>
        </pc:spChg>
      </pc:sldChg>
      <pc:sldChg chg="modSp mod">
        <pc:chgData name="Mridul Sharma" userId="b6efcf70245d9af0" providerId="LiveId" clId="{FFFA89C6-AA03-45DF-9F50-299656128EA8}" dt="2024-06-18T15:30:29.404" v="326" actId="20577"/>
        <pc:sldMkLst>
          <pc:docMk/>
          <pc:sldMk cId="1488534661" sldId="267"/>
        </pc:sldMkLst>
        <pc:spChg chg="mod">
          <ac:chgData name="Mridul Sharma" userId="b6efcf70245d9af0" providerId="LiveId" clId="{FFFA89C6-AA03-45DF-9F50-299656128EA8}" dt="2024-06-18T15:30:29.404" v="326" actId="20577"/>
          <ac:spMkLst>
            <pc:docMk/>
            <pc:sldMk cId="1488534661" sldId="267"/>
            <ac:spMk id="11" creationId="{00000000-0000-0000-0000-000000000000}"/>
          </ac:spMkLst>
        </pc:spChg>
      </pc:sldChg>
      <pc:sldChg chg="addSp delSp modSp mod ord">
        <pc:chgData name="Mridul Sharma" userId="b6efcf70245d9af0" providerId="LiveId" clId="{FFFA89C6-AA03-45DF-9F50-299656128EA8}" dt="2024-06-18T15:31:50.344" v="354" actId="14100"/>
        <pc:sldMkLst>
          <pc:docMk/>
          <pc:sldMk cId="139998131" sldId="272"/>
        </pc:sldMkLst>
        <pc:spChg chg="mod">
          <ac:chgData name="Mridul Sharma" userId="b6efcf70245d9af0" providerId="LiveId" clId="{FFFA89C6-AA03-45DF-9F50-299656128EA8}" dt="2024-06-18T15:31:50.344" v="354" actId="14100"/>
          <ac:spMkLst>
            <pc:docMk/>
            <pc:sldMk cId="139998131" sldId="272"/>
            <ac:spMk id="7" creationId="{00000000-0000-0000-0000-000000000000}"/>
          </ac:spMkLst>
        </pc:spChg>
        <pc:spChg chg="del mod">
          <ac:chgData name="Mridul Sharma" userId="b6efcf70245d9af0" providerId="LiveId" clId="{FFFA89C6-AA03-45DF-9F50-299656128EA8}" dt="2024-06-18T15:22:07.823" v="218" actId="478"/>
          <ac:spMkLst>
            <pc:docMk/>
            <pc:sldMk cId="139998131" sldId="272"/>
            <ac:spMk id="10" creationId="{00000000-0000-0000-0000-000000000000}"/>
          </ac:spMkLst>
        </pc:spChg>
        <pc:grpChg chg="add del">
          <ac:chgData name="Mridul Sharma" userId="b6efcf70245d9af0" providerId="LiveId" clId="{FFFA89C6-AA03-45DF-9F50-299656128EA8}" dt="2024-06-18T15:22:46.952" v="248" actId="478"/>
          <ac:grpSpMkLst>
            <pc:docMk/>
            <pc:sldMk cId="139998131" sldId="272"/>
            <ac:grpSpMk id="3" creationId="{00000000-0000-0000-0000-000000000000}"/>
          </ac:grpSpMkLst>
        </pc:grpChg>
        <pc:graphicFrameChg chg="add mod modGraphic">
          <ac:chgData name="Mridul Sharma" userId="b6efcf70245d9af0" providerId="LiveId" clId="{FFFA89C6-AA03-45DF-9F50-299656128EA8}" dt="2024-06-18T15:29:07.899" v="298" actId="2711"/>
          <ac:graphicFrameMkLst>
            <pc:docMk/>
            <pc:sldMk cId="139998131" sldId="272"/>
            <ac:graphicFrameMk id="5" creationId="{851B18CA-46BA-E7D0-B921-9F5471D87F27}"/>
          </ac:graphicFrameMkLst>
        </pc:graphicFrameChg>
        <pc:graphicFrameChg chg="mod modGraphic">
          <ac:chgData name="Mridul Sharma" userId="b6efcf70245d9af0" providerId="LiveId" clId="{FFFA89C6-AA03-45DF-9F50-299656128EA8}" dt="2024-06-18T15:29:31.748" v="299" actId="1076"/>
          <ac:graphicFrameMkLst>
            <pc:docMk/>
            <pc:sldMk cId="139998131" sldId="272"/>
            <ac:graphicFrameMk id="8" creationId="{E9E1E43A-BCF5-8AC0-8661-7745AEF4E2F4}"/>
          </ac:graphicFrameMkLst>
        </pc:graphicFrameChg>
        <pc:graphicFrameChg chg="add mod modGraphic">
          <ac:chgData name="Mridul Sharma" userId="b6efcf70245d9af0" providerId="LiveId" clId="{FFFA89C6-AA03-45DF-9F50-299656128EA8}" dt="2024-06-18T15:27:06.473" v="291" actId="2711"/>
          <ac:graphicFrameMkLst>
            <pc:docMk/>
            <pc:sldMk cId="139998131" sldId="272"/>
            <ac:graphicFrameMk id="9" creationId="{9A91B1A8-9CB4-077E-6E31-448A1C1B0107}"/>
          </ac:graphicFrameMkLst>
        </pc:graphicFrameChg>
      </pc:sldChg>
      <pc:sldChg chg="modSp add mod">
        <pc:chgData name="Mridul Sharma" userId="b6efcf70245d9af0" providerId="LiveId" clId="{FFFA89C6-AA03-45DF-9F50-299656128EA8}" dt="2024-06-18T15:31:41.120" v="348" actId="14100"/>
        <pc:sldMkLst>
          <pc:docMk/>
          <pc:sldMk cId="220304648" sldId="273"/>
        </pc:sldMkLst>
        <pc:spChg chg="mod">
          <ac:chgData name="Mridul Sharma" userId="b6efcf70245d9af0" providerId="LiveId" clId="{FFFA89C6-AA03-45DF-9F50-299656128EA8}" dt="2024-06-18T15:31:41.120" v="348" actId="14100"/>
          <ac:spMkLst>
            <pc:docMk/>
            <pc:sldMk cId="220304648" sldId="273"/>
            <ac:spMk id="7" creationId="{00000000-0000-0000-0000-000000000000}"/>
          </ac:spMkLst>
        </pc:spChg>
        <pc:spChg chg="mod">
          <ac:chgData name="Mridul Sharma" userId="b6efcf70245d9af0" providerId="LiveId" clId="{FFFA89C6-AA03-45DF-9F50-299656128EA8}" dt="2024-06-18T15:21:47.054" v="213" actId="20577"/>
          <ac:spMkLst>
            <pc:docMk/>
            <pc:sldMk cId="220304648" sldId="273"/>
            <ac:spMk id="10" creationId="{00000000-0000-0000-0000-000000000000}"/>
          </ac:spMkLst>
        </pc:spChg>
        <pc:graphicFrameChg chg="modGraphic">
          <ac:chgData name="Mridul Sharma" userId="b6efcf70245d9af0" providerId="LiveId" clId="{FFFA89C6-AA03-45DF-9F50-299656128EA8}" dt="2024-06-18T15:21:29.095" v="209" actId="20577"/>
          <ac:graphicFrameMkLst>
            <pc:docMk/>
            <pc:sldMk cId="220304648" sldId="273"/>
            <ac:graphicFrameMk id="8" creationId="{E9E1E43A-BCF5-8AC0-8661-7745AEF4E2F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9563"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66375" y="0"/>
            <a:ext cx="7929563" cy="515938"/>
          </a:xfrm>
          <a:prstGeom prst="rect">
            <a:avLst/>
          </a:prstGeom>
        </p:spPr>
        <p:txBody>
          <a:bodyPr vert="horz" lIns="91440" tIns="45720" rIns="91440" bIns="45720" rtlCol="0"/>
          <a:lstStyle>
            <a:lvl1pPr algn="r">
              <a:defRPr sz="1200"/>
            </a:lvl1pPr>
          </a:lstStyle>
          <a:p>
            <a:fld id="{EC823217-5591-43CD-8866-D69E059DEB49}" type="datetimeFigureOut">
              <a:rPr lang="en-US" smtClean="0"/>
              <a:t>6/18/2024</a:t>
            </a:fld>
            <a:endParaRPr lang="en-US"/>
          </a:p>
        </p:txBody>
      </p:sp>
      <p:sp>
        <p:nvSpPr>
          <p:cNvPr id="4" name="Slide Image Placeholder 3"/>
          <p:cNvSpPr>
            <a:spLocks noGrp="1" noRot="1" noChangeAspect="1"/>
          </p:cNvSpPr>
          <p:nvPr>
            <p:ph type="sldImg" idx="2"/>
          </p:nvPr>
        </p:nvSpPr>
        <p:spPr>
          <a:xfrm>
            <a:off x="6061075" y="1287463"/>
            <a:ext cx="6178550" cy="3476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30388" y="4956175"/>
            <a:ext cx="14639925" cy="4056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83763"/>
            <a:ext cx="7929563"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66375" y="9783763"/>
            <a:ext cx="7929563" cy="515937"/>
          </a:xfrm>
          <a:prstGeom prst="rect">
            <a:avLst/>
          </a:prstGeom>
        </p:spPr>
        <p:txBody>
          <a:bodyPr vert="horz" lIns="91440" tIns="45720" rIns="91440" bIns="45720" rtlCol="0" anchor="b"/>
          <a:lstStyle>
            <a:lvl1pPr algn="r">
              <a:defRPr sz="1200"/>
            </a:lvl1pPr>
          </a:lstStyle>
          <a:p>
            <a:fld id="{D04943E4-AACB-4163-ADF9-3B9E8C7D92FA}" type="slidenum">
              <a:rPr lang="en-US" smtClean="0"/>
              <a:t>‹#›</a:t>
            </a:fld>
            <a:endParaRPr lang="en-US"/>
          </a:p>
        </p:txBody>
      </p:sp>
    </p:spTree>
    <p:extLst>
      <p:ext uri="{BB962C8B-B14F-4D97-AF65-F5344CB8AC3E}">
        <p14:creationId xmlns:p14="http://schemas.microsoft.com/office/powerpoint/2010/main" val="3961370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4943E4-AACB-4163-ADF9-3B9E8C7D92FA}" type="slidenum">
              <a:rPr lang="en-US" smtClean="0"/>
              <a:t>6</a:t>
            </a:fld>
            <a:endParaRPr lang="en-US"/>
          </a:p>
        </p:txBody>
      </p:sp>
    </p:spTree>
    <p:extLst>
      <p:ext uri="{BB962C8B-B14F-4D97-AF65-F5344CB8AC3E}">
        <p14:creationId xmlns:p14="http://schemas.microsoft.com/office/powerpoint/2010/main" val="3891928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2552" y="3192907"/>
            <a:ext cx="15555595" cy="2162937"/>
          </a:xfrm>
          <a:prstGeom prst="rect">
            <a:avLst/>
          </a:prstGeom>
        </p:spPr>
        <p:txBody>
          <a:bodyPr wrap="square" lIns="0" tIns="0" rIns="0" bIns="0">
            <a:spAutoFit/>
          </a:bodyPr>
          <a:lstStyle>
            <a:lvl1pPr>
              <a:defRPr sz="13050" b="0" i="0">
                <a:solidFill>
                  <a:schemeClr val="bg1"/>
                </a:solidFill>
                <a:latin typeface="Book Antiqua"/>
                <a:cs typeface="Book Antiqua"/>
              </a:defRPr>
            </a:lvl1pPr>
          </a:lstStyle>
          <a:p>
            <a:endParaRPr/>
          </a:p>
        </p:txBody>
      </p:sp>
      <p:sp>
        <p:nvSpPr>
          <p:cNvPr id="3" name="Holder 3"/>
          <p:cNvSpPr>
            <a:spLocks noGrp="1"/>
          </p:cNvSpPr>
          <p:nvPr>
            <p:ph type="subTitle" idx="4"/>
          </p:nvPr>
        </p:nvSpPr>
        <p:spPr>
          <a:xfrm>
            <a:off x="2745105" y="5767832"/>
            <a:ext cx="12810490" cy="2574925"/>
          </a:xfrm>
          <a:prstGeom prst="rect">
            <a:avLst/>
          </a:prstGeom>
        </p:spPr>
        <p:txBody>
          <a:bodyPr wrap="square" lIns="0" tIns="0" rIns="0" bIns="0">
            <a:spAutoFit/>
          </a:bodyPr>
          <a:lstStyle>
            <a:lvl1pPr>
              <a:defRPr sz="3500"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050" b="0" i="0">
                <a:solidFill>
                  <a:schemeClr val="bg1"/>
                </a:solidFill>
                <a:latin typeface="Book Antiqua"/>
                <a:cs typeface="Book Antiqua"/>
              </a:defRPr>
            </a:lvl1pPr>
          </a:lstStyle>
          <a:p>
            <a:endParaRPr/>
          </a:p>
        </p:txBody>
      </p:sp>
      <p:sp>
        <p:nvSpPr>
          <p:cNvPr id="3" name="Holder 3"/>
          <p:cNvSpPr>
            <a:spLocks noGrp="1"/>
          </p:cNvSpPr>
          <p:nvPr>
            <p:ph type="body" idx="1"/>
          </p:nvPr>
        </p:nvSpPr>
        <p:spPr/>
        <p:txBody>
          <a:bodyPr lIns="0" tIns="0" rIns="0" bIns="0"/>
          <a:lstStyle>
            <a:lvl1pPr>
              <a:defRPr sz="3500"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050" b="0" i="0">
                <a:solidFill>
                  <a:schemeClr val="bg1"/>
                </a:solidFill>
                <a:latin typeface="Book Antiqua"/>
                <a:cs typeface="Book Antiqua"/>
              </a:defRPr>
            </a:lvl1pPr>
          </a:lstStyle>
          <a:p>
            <a:endParaRPr/>
          </a:p>
        </p:txBody>
      </p:sp>
      <p:sp>
        <p:nvSpPr>
          <p:cNvPr id="3" name="Holder 3"/>
          <p:cNvSpPr>
            <a:spLocks noGrp="1"/>
          </p:cNvSpPr>
          <p:nvPr>
            <p:ph sz="half" idx="2"/>
          </p:nvPr>
        </p:nvSpPr>
        <p:spPr>
          <a:xfrm>
            <a:off x="915035" y="2368931"/>
            <a:ext cx="7960804" cy="679780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4860" y="2368931"/>
            <a:ext cx="7960804" cy="679780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3050" b="0" i="0">
                <a:solidFill>
                  <a:schemeClr val="bg1"/>
                </a:solidFill>
                <a:latin typeface="Book Antiqua"/>
                <a:cs typeface="Book Antiqu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17" name="bg object 17"/>
          <p:cNvSpPr/>
          <p:nvPr/>
        </p:nvSpPr>
        <p:spPr>
          <a:xfrm>
            <a:off x="15855060" y="5907503"/>
            <a:ext cx="2433320" cy="3476625"/>
          </a:xfrm>
          <a:custGeom>
            <a:avLst/>
            <a:gdLst/>
            <a:ahLst/>
            <a:cxnLst/>
            <a:rect l="l" t="t" r="r" b="b"/>
            <a:pathLst>
              <a:path w="2433319" h="3476625">
                <a:moveTo>
                  <a:pt x="1738248" y="0"/>
                </a:moveTo>
                <a:lnTo>
                  <a:pt x="0" y="1738316"/>
                </a:lnTo>
                <a:lnTo>
                  <a:pt x="1738248" y="3476624"/>
                </a:lnTo>
                <a:lnTo>
                  <a:pt x="2433002" y="2781898"/>
                </a:lnTo>
                <a:lnTo>
                  <a:pt x="2433002" y="694729"/>
                </a:lnTo>
                <a:lnTo>
                  <a:pt x="1738248" y="0"/>
                </a:lnTo>
                <a:close/>
              </a:path>
            </a:pathLst>
          </a:custGeom>
          <a:solidFill>
            <a:srgbClr val="484C68"/>
          </a:solidFill>
        </p:spPr>
        <p:txBody>
          <a:bodyPr wrap="square" lIns="0" tIns="0" rIns="0" bIns="0" rtlCol="0"/>
          <a:lstStyle/>
          <a:p>
            <a:endParaRPr/>
          </a:p>
        </p:txBody>
      </p:sp>
      <p:sp>
        <p:nvSpPr>
          <p:cNvPr id="18" name="bg object 18"/>
          <p:cNvSpPr/>
          <p:nvPr/>
        </p:nvSpPr>
        <p:spPr>
          <a:xfrm>
            <a:off x="8716814" y="8595258"/>
            <a:ext cx="2892425" cy="1692275"/>
          </a:xfrm>
          <a:custGeom>
            <a:avLst/>
            <a:gdLst/>
            <a:ahLst/>
            <a:cxnLst/>
            <a:rect l="l" t="t" r="r" b="b"/>
            <a:pathLst>
              <a:path w="2892425" h="1692275">
                <a:moveTo>
                  <a:pt x="1691748" y="0"/>
                </a:moveTo>
                <a:lnTo>
                  <a:pt x="0" y="1691744"/>
                </a:lnTo>
                <a:lnTo>
                  <a:pt x="2401114" y="1691744"/>
                </a:lnTo>
                <a:lnTo>
                  <a:pt x="2892305" y="1200552"/>
                </a:lnTo>
                <a:lnTo>
                  <a:pt x="1691748" y="0"/>
                </a:lnTo>
                <a:close/>
              </a:path>
            </a:pathLst>
          </a:custGeom>
          <a:solidFill>
            <a:srgbClr val="484C68"/>
          </a:solidFill>
        </p:spPr>
        <p:txBody>
          <a:bodyPr wrap="square" lIns="0" tIns="0" rIns="0" bIns="0" rtlCol="0"/>
          <a:lstStyle/>
          <a:p>
            <a:endParaRPr/>
          </a:p>
        </p:txBody>
      </p:sp>
      <p:sp>
        <p:nvSpPr>
          <p:cNvPr id="19" name="bg object 19"/>
          <p:cNvSpPr/>
          <p:nvPr/>
        </p:nvSpPr>
        <p:spPr>
          <a:xfrm>
            <a:off x="8132495" y="8057492"/>
            <a:ext cx="2371725" cy="2230120"/>
          </a:xfrm>
          <a:custGeom>
            <a:avLst/>
            <a:gdLst/>
            <a:ahLst/>
            <a:cxnLst/>
            <a:rect l="l" t="t" r="r" b="b"/>
            <a:pathLst>
              <a:path w="2371725" h="2230120">
                <a:moveTo>
                  <a:pt x="1738312" y="0"/>
                </a:moveTo>
                <a:lnTo>
                  <a:pt x="0" y="1740817"/>
                </a:lnTo>
                <a:lnTo>
                  <a:pt x="490635" y="2229510"/>
                </a:lnTo>
                <a:lnTo>
                  <a:pt x="774407" y="2229510"/>
                </a:lnTo>
                <a:lnTo>
                  <a:pt x="2371115" y="632799"/>
                </a:lnTo>
                <a:lnTo>
                  <a:pt x="1738312" y="0"/>
                </a:lnTo>
                <a:close/>
              </a:path>
            </a:pathLst>
          </a:custGeom>
          <a:solidFill>
            <a:srgbClr val="70B1DA"/>
          </a:solidFill>
        </p:spPr>
        <p:txBody>
          <a:bodyPr wrap="square" lIns="0" tIns="0" rIns="0" bIns="0" rtlCol="0"/>
          <a:lstStyle/>
          <a:p>
            <a:endParaRPr/>
          </a:p>
        </p:txBody>
      </p:sp>
      <p:sp>
        <p:nvSpPr>
          <p:cNvPr id="20" name="bg object 20"/>
          <p:cNvSpPr/>
          <p:nvPr/>
        </p:nvSpPr>
        <p:spPr>
          <a:xfrm>
            <a:off x="11900000" y="6900002"/>
            <a:ext cx="5772150" cy="3387090"/>
          </a:xfrm>
          <a:custGeom>
            <a:avLst/>
            <a:gdLst/>
            <a:ahLst/>
            <a:cxnLst/>
            <a:rect l="l" t="t" r="r" b="b"/>
            <a:pathLst>
              <a:path w="5772150" h="3387090">
                <a:moveTo>
                  <a:pt x="2887370" y="0"/>
                </a:moveTo>
                <a:lnTo>
                  <a:pt x="0" y="2886070"/>
                </a:lnTo>
                <a:lnTo>
                  <a:pt x="501154" y="3387000"/>
                </a:lnTo>
                <a:lnTo>
                  <a:pt x="5271444" y="3387000"/>
                </a:lnTo>
                <a:lnTo>
                  <a:pt x="5772149" y="2886070"/>
                </a:lnTo>
                <a:lnTo>
                  <a:pt x="2887370" y="0"/>
                </a:lnTo>
                <a:close/>
              </a:path>
            </a:pathLst>
          </a:custGeom>
          <a:solidFill>
            <a:srgbClr val="70B1DA"/>
          </a:solidFill>
        </p:spPr>
        <p:txBody>
          <a:bodyPr wrap="square" lIns="0" tIns="0" rIns="0" bIns="0" rtlCol="0"/>
          <a:lstStyle/>
          <a:p>
            <a:endParaRPr/>
          </a:p>
        </p:txBody>
      </p:sp>
      <p:sp>
        <p:nvSpPr>
          <p:cNvPr id="21" name="bg object 21"/>
          <p:cNvSpPr/>
          <p:nvPr/>
        </p:nvSpPr>
        <p:spPr>
          <a:xfrm>
            <a:off x="0" y="0"/>
            <a:ext cx="2344420" cy="2506345"/>
          </a:xfrm>
          <a:custGeom>
            <a:avLst/>
            <a:gdLst/>
            <a:ahLst/>
            <a:cxnLst/>
            <a:rect l="l" t="t" r="r" b="b"/>
            <a:pathLst>
              <a:path w="2344420" h="2506345">
                <a:moveTo>
                  <a:pt x="1909360" y="0"/>
                </a:moveTo>
                <a:lnTo>
                  <a:pt x="0" y="0"/>
                </a:lnTo>
                <a:lnTo>
                  <a:pt x="0" y="2234839"/>
                </a:lnTo>
                <a:lnTo>
                  <a:pt x="271011" y="2506014"/>
                </a:lnTo>
                <a:lnTo>
                  <a:pt x="2343949" y="434327"/>
                </a:lnTo>
                <a:lnTo>
                  <a:pt x="1909360" y="0"/>
                </a:lnTo>
                <a:close/>
              </a:path>
            </a:pathLst>
          </a:custGeom>
          <a:solidFill>
            <a:srgbClr val="70B1DA"/>
          </a:solidFill>
        </p:spPr>
        <p:txBody>
          <a:bodyPr wrap="square" lIns="0" tIns="0" rIns="0" bIns="0" rtlCol="0"/>
          <a:lstStyle/>
          <a:p>
            <a:endParaRPr/>
          </a:p>
        </p:txBody>
      </p:sp>
      <p:pic>
        <p:nvPicPr>
          <p:cNvPr id="22" name="bg object 22"/>
          <p:cNvPicPr/>
          <p:nvPr/>
        </p:nvPicPr>
        <p:blipFill>
          <a:blip r:embed="rId2" cstate="print"/>
          <a:stretch>
            <a:fillRect/>
          </a:stretch>
        </p:blipFill>
        <p:spPr>
          <a:xfrm>
            <a:off x="9144508" y="4056570"/>
            <a:ext cx="5324348" cy="5324386"/>
          </a:xfrm>
          <a:prstGeom prst="rect">
            <a:avLst/>
          </a:prstGeom>
        </p:spPr>
      </p:pic>
      <p:pic>
        <p:nvPicPr>
          <p:cNvPr id="23" name="bg object 23"/>
          <p:cNvPicPr/>
          <p:nvPr/>
        </p:nvPicPr>
        <p:blipFill>
          <a:blip r:embed="rId3" cstate="print"/>
          <a:stretch>
            <a:fillRect/>
          </a:stretch>
        </p:blipFill>
        <p:spPr>
          <a:xfrm>
            <a:off x="11809654" y="0"/>
            <a:ext cx="6478346" cy="7407503"/>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solidFill>
            <a:srgbClr val="282938"/>
          </a:solidFill>
        </p:spPr>
        <p:txBody>
          <a:bodyPr wrap="square" lIns="0" tIns="0" rIns="0" bIns="0" rtlCol="0"/>
          <a:lstStyle/>
          <a:p>
            <a:endParaRPr/>
          </a:p>
        </p:txBody>
      </p:sp>
      <p:sp>
        <p:nvSpPr>
          <p:cNvPr id="2" name="Holder 2"/>
          <p:cNvSpPr>
            <a:spLocks noGrp="1"/>
          </p:cNvSpPr>
          <p:nvPr>
            <p:ph type="title"/>
          </p:nvPr>
        </p:nvSpPr>
        <p:spPr>
          <a:xfrm>
            <a:off x="626403" y="1014438"/>
            <a:ext cx="10696843" cy="2789377"/>
          </a:xfrm>
          <a:prstGeom prst="rect">
            <a:avLst/>
          </a:prstGeom>
        </p:spPr>
        <p:txBody>
          <a:bodyPr wrap="square" lIns="0" tIns="0" rIns="0" bIns="0">
            <a:spAutoFit/>
          </a:bodyPr>
          <a:lstStyle>
            <a:lvl1pPr>
              <a:defRPr sz="13050" b="0" i="0">
                <a:solidFill>
                  <a:schemeClr val="bg1"/>
                </a:solidFill>
                <a:latin typeface="Book Antiqua"/>
                <a:cs typeface="Book Antiqua"/>
              </a:defRPr>
            </a:lvl1pPr>
          </a:lstStyle>
          <a:p>
            <a:endParaRPr/>
          </a:p>
        </p:txBody>
      </p:sp>
      <p:sp>
        <p:nvSpPr>
          <p:cNvPr id="3" name="Holder 3"/>
          <p:cNvSpPr>
            <a:spLocks noGrp="1"/>
          </p:cNvSpPr>
          <p:nvPr>
            <p:ph type="body" idx="1"/>
          </p:nvPr>
        </p:nvSpPr>
        <p:spPr>
          <a:xfrm>
            <a:off x="4128678" y="3865435"/>
            <a:ext cx="10016490" cy="3782059"/>
          </a:xfrm>
          <a:prstGeom prst="rect">
            <a:avLst/>
          </a:prstGeom>
        </p:spPr>
        <p:txBody>
          <a:bodyPr wrap="square" lIns="0" tIns="0" rIns="0" bIns="0">
            <a:spAutoFit/>
          </a:bodyPr>
          <a:lstStyle>
            <a:lvl1pPr>
              <a:defRPr sz="3500" b="0" i="0">
                <a:solidFill>
                  <a:schemeClr val="bg1"/>
                </a:solidFill>
                <a:latin typeface="Arial"/>
                <a:cs typeface="Arial"/>
              </a:defRPr>
            </a:lvl1pPr>
          </a:lstStyle>
          <a:p>
            <a:endParaRPr/>
          </a:p>
        </p:txBody>
      </p:sp>
      <p:sp>
        <p:nvSpPr>
          <p:cNvPr id="4" name="Holder 4"/>
          <p:cNvSpPr>
            <a:spLocks noGrp="1"/>
          </p:cNvSpPr>
          <p:nvPr>
            <p:ph type="ftr" sz="quarter" idx="5"/>
          </p:nvPr>
        </p:nvSpPr>
        <p:spPr>
          <a:xfrm>
            <a:off x="6222238" y="9578721"/>
            <a:ext cx="5856224" cy="51498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5035" y="9578721"/>
            <a:ext cx="4209161" cy="51498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6/18/2024</a:t>
            </a:fld>
            <a:endParaRPr lang="en-US"/>
          </a:p>
        </p:txBody>
      </p:sp>
      <p:sp>
        <p:nvSpPr>
          <p:cNvPr id="6" name="Holder 6"/>
          <p:cNvSpPr>
            <a:spLocks noGrp="1"/>
          </p:cNvSpPr>
          <p:nvPr>
            <p:ph type="sldNum" sz="quarter" idx="7"/>
          </p:nvPr>
        </p:nvSpPr>
        <p:spPr>
          <a:xfrm>
            <a:off x="13176505" y="9578721"/>
            <a:ext cx="4209161" cy="51498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tmwr.org/ames" TargetMode="External"/><Relationship Id="rId2" Type="http://schemas.openxmlformats.org/officeDocument/2006/relationships/hyperlink" Target="http://www.kaggle.com/datasets/marcopale/housing" TargetMode="External"/><Relationship Id="rId1" Type="http://schemas.openxmlformats.org/officeDocument/2006/relationships/slideLayout" Target="../slideLayouts/slideLayout2.xml"/><Relationship Id="rId4" Type="http://schemas.openxmlformats.org/officeDocument/2006/relationships/hyperlink" Target="http://www.towardsdatascience.com/wrangling-through-dataland-modeling-house-prices-in-ames-iowa-75b9b4086c9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4550" y="1873250"/>
            <a:ext cx="9048750" cy="5379806"/>
          </a:xfrm>
          <a:prstGeom prst="rect">
            <a:avLst/>
          </a:prstGeom>
        </p:spPr>
        <p:txBody>
          <a:bodyPr vert="horz" wrap="square" lIns="0" tIns="170180" rIns="0" bIns="0" rtlCol="0">
            <a:spAutoFit/>
          </a:bodyPr>
          <a:lstStyle/>
          <a:p>
            <a:pPr marL="12700" marR="5080" indent="-635" algn="ctr">
              <a:lnSpc>
                <a:spcPts val="6230"/>
              </a:lnSpc>
              <a:spcBef>
                <a:spcPts val="1340"/>
              </a:spcBef>
            </a:pPr>
            <a:r>
              <a:rPr sz="6200" spc="85" dirty="0">
                <a:solidFill>
                  <a:srgbClr val="FFFFFF"/>
                </a:solidFill>
                <a:latin typeface="Bahnschrift SemiCondensed" panose="020B0502040204020203" pitchFamily="34" charset="0"/>
                <a:cs typeface="Book Antiqua"/>
              </a:rPr>
              <a:t>Predicting</a:t>
            </a:r>
            <a:r>
              <a:rPr sz="6200" spc="55" dirty="0">
                <a:solidFill>
                  <a:srgbClr val="FFFFFF"/>
                </a:solidFill>
                <a:latin typeface="Bahnschrift SemiCondensed" panose="020B0502040204020203" pitchFamily="34" charset="0"/>
                <a:cs typeface="Book Antiqua"/>
              </a:rPr>
              <a:t> </a:t>
            </a:r>
            <a:r>
              <a:rPr sz="6200" spc="175" dirty="0">
                <a:solidFill>
                  <a:srgbClr val="FFFFFF"/>
                </a:solidFill>
                <a:latin typeface="Bahnschrift SemiCondensed" panose="020B0502040204020203" pitchFamily="34" charset="0"/>
                <a:cs typeface="Book Antiqua"/>
              </a:rPr>
              <a:t>Home</a:t>
            </a:r>
            <a:r>
              <a:rPr sz="6200" spc="60" dirty="0">
                <a:solidFill>
                  <a:srgbClr val="FFFFFF"/>
                </a:solidFill>
                <a:latin typeface="Bahnschrift SemiCondensed" panose="020B0502040204020203" pitchFamily="34" charset="0"/>
                <a:cs typeface="Book Antiqua"/>
              </a:rPr>
              <a:t> </a:t>
            </a:r>
            <a:r>
              <a:rPr sz="6200" spc="150" dirty="0">
                <a:solidFill>
                  <a:srgbClr val="FFFFFF"/>
                </a:solidFill>
                <a:latin typeface="Bahnschrift SemiCondensed" panose="020B0502040204020203" pitchFamily="34" charset="0"/>
                <a:cs typeface="Book Antiqua"/>
              </a:rPr>
              <a:t>Prices </a:t>
            </a:r>
            <a:r>
              <a:rPr sz="6200" spc="135" dirty="0">
                <a:solidFill>
                  <a:srgbClr val="FFFFFF"/>
                </a:solidFill>
                <a:latin typeface="Bahnschrift SemiCondensed" panose="020B0502040204020203" pitchFamily="34" charset="0"/>
                <a:cs typeface="Book Antiqua"/>
              </a:rPr>
              <a:t>in</a:t>
            </a:r>
            <a:r>
              <a:rPr sz="6200" spc="-165" dirty="0">
                <a:solidFill>
                  <a:srgbClr val="FFFFFF"/>
                </a:solidFill>
                <a:latin typeface="Bahnschrift SemiCondensed" panose="020B0502040204020203" pitchFamily="34" charset="0"/>
                <a:cs typeface="Book Antiqua"/>
              </a:rPr>
              <a:t> </a:t>
            </a:r>
            <a:r>
              <a:rPr sz="6200" dirty="0">
                <a:solidFill>
                  <a:srgbClr val="FFFFFF"/>
                </a:solidFill>
                <a:latin typeface="Bahnschrift SemiCondensed" panose="020B0502040204020203" pitchFamily="34" charset="0"/>
                <a:cs typeface="Book Antiqua"/>
              </a:rPr>
              <a:t>Ames,</a:t>
            </a:r>
            <a:r>
              <a:rPr sz="6200" spc="60" dirty="0">
                <a:solidFill>
                  <a:srgbClr val="FFFFFF"/>
                </a:solidFill>
                <a:latin typeface="Bahnschrift SemiCondensed" panose="020B0502040204020203" pitchFamily="34" charset="0"/>
                <a:cs typeface="Book Antiqua"/>
              </a:rPr>
              <a:t> </a:t>
            </a:r>
            <a:r>
              <a:rPr sz="6200" dirty="0">
                <a:solidFill>
                  <a:srgbClr val="FFFFFF"/>
                </a:solidFill>
                <a:latin typeface="Bahnschrift SemiCondensed" panose="020B0502040204020203" pitchFamily="34" charset="0"/>
                <a:cs typeface="Book Antiqua"/>
              </a:rPr>
              <a:t>Iowa:</a:t>
            </a:r>
            <a:r>
              <a:rPr sz="6200" spc="60" dirty="0">
                <a:solidFill>
                  <a:srgbClr val="FFFFFF"/>
                </a:solidFill>
                <a:latin typeface="Bahnschrift SemiCondensed" panose="020B0502040204020203" pitchFamily="34" charset="0"/>
                <a:cs typeface="Book Antiqua"/>
              </a:rPr>
              <a:t> </a:t>
            </a:r>
            <a:r>
              <a:rPr sz="6200" spc="125" dirty="0">
                <a:solidFill>
                  <a:srgbClr val="FFFFFF"/>
                </a:solidFill>
                <a:latin typeface="Bahnschrift SemiCondensed" panose="020B0502040204020203" pitchFamily="34" charset="0"/>
                <a:cs typeface="Book Antiqua"/>
              </a:rPr>
              <a:t>Machine </a:t>
            </a:r>
            <a:r>
              <a:rPr sz="6200" spc="60" dirty="0">
                <a:solidFill>
                  <a:srgbClr val="FFFFFF"/>
                </a:solidFill>
                <a:latin typeface="Bahnschrift SemiCondensed" panose="020B0502040204020203" pitchFamily="34" charset="0"/>
                <a:cs typeface="Book Antiqua"/>
              </a:rPr>
              <a:t>Learning</a:t>
            </a:r>
            <a:r>
              <a:rPr sz="6200" spc="40" dirty="0">
                <a:solidFill>
                  <a:srgbClr val="FFFFFF"/>
                </a:solidFill>
                <a:latin typeface="Bahnschrift SemiCondensed" panose="020B0502040204020203" pitchFamily="34" charset="0"/>
                <a:cs typeface="Book Antiqua"/>
              </a:rPr>
              <a:t> </a:t>
            </a:r>
            <a:r>
              <a:rPr sz="6200" spc="170" dirty="0">
                <a:solidFill>
                  <a:srgbClr val="FFFFFF"/>
                </a:solidFill>
                <a:latin typeface="Bahnschrift SemiCondensed" panose="020B0502040204020203" pitchFamily="34" charset="0"/>
                <a:cs typeface="Book Antiqua"/>
              </a:rPr>
              <a:t>for</a:t>
            </a:r>
            <a:r>
              <a:rPr sz="6200" spc="-105" dirty="0">
                <a:solidFill>
                  <a:srgbClr val="FFFFFF"/>
                </a:solidFill>
                <a:latin typeface="Bahnschrift SemiCondensed" panose="020B0502040204020203" pitchFamily="34" charset="0"/>
                <a:cs typeface="Book Antiqua"/>
              </a:rPr>
              <a:t> </a:t>
            </a:r>
            <a:r>
              <a:rPr sz="6200" spc="-20" dirty="0">
                <a:solidFill>
                  <a:srgbClr val="FFFFFF"/>
                </a:solidFill>
                <a:latin typeface="Bahnschrift SemiCondensed" panose="020B0502040204020203" pitchFamily="34" charset="0"/>
                <a:cs typeface="Book Antiqua"/>
              </a:rPr>
              <a:t>Real</a:t>
            </a:r>
            <a:r>
              <a:rPr sz="6200" spc="1550" dirty="0">
                <a:solidFill>
                  <a:srgbClr val="FFFFFF"/>
                </a:solidFill>
                <a:latin typeface="Bahnschrift SemiCondensed" panose="020B0502040204020203" pitchFamily="34" charset="0"/>
                <a:cs typeface="Book Antiqua"/>
              </a:rPr>
              <a:t> </a:t>
            </a:r>
            <a:r>
              <a:rPr sz="6200" spc="135" dirty="0">
                <a:solidFill>
                  <a:srgbClr val="FFFFFF"/>
                </a:solidFill>
                <a:latin typeface="Bahnschrift SemiCondensed" panose="020B0502040204020203" pitchFamily="34" charset="0"/>
                <a:cs typeface="Book Antiqua"/>
              </a:rPr>
              <a:t>Estate</a:t>
            </a:r>
            <a:r>
              <a:rPr sz="6200" spc="45" dirty="0">
                <a:solidFill>
                  <a:srgbClr val="FFFFFF"/>
                </a:solidFill>
                <a:latin typeface="Bahnschrift SemiCondensed" panose="020B0502040204020203" pitchFamily="34" charset="0"/>
                <a:cs typeface="Book Antiqua"/>
              </a:rPr>
              <a:t> </a:t>
            </a:r>
            <a:endParaRPr lang="en-US" sz="6200" spc="45" dirty="0">
              <a:solidFill>
                <a:srgbClr val="FFFFFF"/>
              </a:solidFill>
              <a:latin typeface="Bahnschrift SemiCondensed" panose="020B0502040204020203" pitchFamily="34" charset="0"/>
              <a:cs typeface="Book Antiqua"/>
            </a:endParaRPr>
          </a:p>
          <a:p>
            <a:pPr marL="12700" marR="5080" indent="-635" algn="ctr">
              <a:lnSpc>
                <a:spcPts val="6230"/>
              </a:lnSpc>
              <a:spcBef>
                <a:spcPts val="1340"/>
              </a:spcBef>
            </a:pPr>
            <a:endParaRPr lang="en-US" sz="6200" spc="45" dirty="0">
              <a:solidFill>
                <a:srgbClr val="FFFFFF"/>
              </a:solidFill>
              <a:latin typeface="Bahnschrift SemiLight SemiConde" panose="020B0502040204020203" pitchFamily="34" charset="0"/>
              <a:cs typeface="Book Antiqua"/>
            </a:endParaRPr>
          </a:p>
          <a:p>
            <a:pPr marL="12700" marR="5080" indent="-635" algn="ctr">
              <a:lnSpc>
                <a:spcPts val="6230"/>
              </a:lnSpc>
              <a:spcBef>
                <a:spcPts val="1340"/>
              </a:spcBef>
            </a:pPr>
            <a:endParaRPr lang="en-US" sz="6200" spc="45" dirty="0">
              <a:solidFill>
                <a:srgbClr val="FFFFFF"/>
              </a:solidFill>
              <a:latin typeface="Bahnschrift SemiLight SemiConde" panose="020B0502040204020203" pitchFamily="34" charset="0"/>
              <a:cs typeface="Book Antiqua"/>
            </a:endParaRPr>
          </a:p>
          <a:p>
            <a:pPr marL="12700" marR="5080" indent="-635" algn="ctr">
              <a:lnSpc>
                <a:spcPts val="6230"/>
              </a:lnSpc>
              <a:spcBef>
                <a:spcPts val="1340"/>
              </a:spcBef>
            </a:pPr>
            <a:r>
              <a:rPr sz="5150" u="sng" dirty="0">
                <a:solidFill>
                  <a:srgbClr val="FFFFFF"/>
                </a:solidFill>
                <a:latin typeface="Bahnschrift SemiLight SemiConde" panose="020B0502040204020203" pitchFamily="34" charset="0"/>
                <a:cs typeface="Book Antiqua"/>
              </a:rPr>
              <a:t>To</a:t>
            </a:r>
            <a:r>
              <a:rPr sz="5150" u="sng" spc="40" dirty="0">
                <a:solidFill>
                  <a:srgbClr val="FFFFFF"/>
                </a:solidFill>
                <a:latin typeface="Bahnschrift SemiLight SemiConde" panose="020B0502040204020203" pitchFamily="34" charset="0"/>
                <a:cs typeface="Book Antiqua"/>
              </a:rPr>
              <a:t> </a:t>
            </a:r>
            <a:r>
              <a:rPr sz="5150" u="sng" spc="80" dirty="0">
                <a:solidFill>
                  <a:srgbClr val="FFFFFF"/>
                </a:solidFill>
                <a:latin typeface="Bahnschrift SemiLight SemiConde" panose="020B0502040204020203" pitchFamily="34" charset="0"/>
                <a:cs typeface="Book Antiqua"/>
              </a:rPr>
              <a:t>Fit</a:t>
            </a:r>
            <a:r>
              <a:rPr sz="5150" u="sng" spc="40" dirty="0">
                <a:solidFill>
                  <a:srgbClr val="FFFFFF"/>
                </a:solidFill>
                <a:latin typeface="Bahnschrift SemiLight SemiConde" panose="020B0502040204020203" pitchFamily="34" charset="0"/>
                <a:cs typeface="Book Antiqua"/>
              </a:rPr>
              <a:t> </a:t>
            </a:r>
            <a:r>
              <a:rPr sz="5150" u="sng" spc="165" dirty="0">
                <a:solidFill>
                  <a:srgbClr val="FFFFFF"/>
                </a:solidFill>
                <a:latin typeface="Bahnschrift SemiLight SemiConde" panose="020B0502040204020203" pitchFamily="34" charset="0"/>
                <a:cs typeface="Book Antiqua"/>
              </a:rPr>
              <a:t>or</a:t>
            </a:r>
            <a:r>
              <a:rPr sz="5150" u="sng" spc="-85" dirty="0">
                <a:solidFill>
                  <a:srgbClr val="FFFFFF"/>
                </a:solidFill>
                <a:latin typeface="Bahnschrift SemiLight SemiConde" panose="020B0502040204020203" pitchFamily="34" charset="0"/>
                <a:cs typeface="Book Antiqua"/>
              </a:rPr>
              <a:t> </a:t>
            </a:r>
            <a:r>
              <a:rPr sz="5150" u="sng" dirty="0">
                <a:solidFill>
                  <a:srgbClr val="FFFFFF"/>
                </a:solidFill>
                <a:latin typeface="Bahnschrift SemiLight SemiConde" panose="020B0502040204020203" pitchFamily="34" charset="0"/>
                <a:cs typeface="Book Antiqua"/>
              </a:rPr>
              <a:t>Not</a:t>
            </a:r>
            <a:r>
              <a:rPr sz="5150" u="sng" spc="45" dirty="0">
                <a:solidFill>
                  <a:srgbClr val="FFFFFF"/>
                </a:solidFill>
                <a:latin typeface="Bahnschrift SemiLight SemiConde" panose="020B0502040204020203" pitchFamily="34" charset="0"/>
                <a:cs typeface="Book Antiqua"/>
              </a:rPr>
              <a:t> </a:t>
            </a:r>
            <a:r>
              <a:rPr sz="5150" u="sng" spc="200" dirty="0">
                <a:solidFill>
                  <a:srgbClr val="FFFFFF"/>
                </a:solidFill>
                <a:latin typeface="Bahnschrift SemiLight SemiConde" panose="020B0502040204020203" pitchFamily="34" charset="0"/>
                <a:cs typeface="Book Antiqua"/>
              </a:rPr>
              <a:t>to</a:t>
            </a:r>
            <a:r>
              <a:rPr sz="5150" u="sng" spc="40" dirty="0">
                <a:solidFill>
                  <a:srgbClr val="FFFFFF"/>
                </a:solidFill>
                <a:latin typeface="Bahnschrift SemiLight SemiConde" panose="020B0502040204020203" pitchFamily="34" charset="0"/>
                <a:cs typeface="Book Antiqua"/>
              </a:rPr>
              <a:t> Fit</a:t>
            </a:r>
            <a:r>
              <a:rPr sz="5150" spc="40" dirty="0">
                <a:solidFill>
                  <a:srgbClr val="FFFFFF"/>
                </a:solidFill>
                <a:latin typeface="Bahnschrift SemiLight SemiConde" panose="020B0502040204020203" pitchFamily="34" charset="0"/>
                <a:cs typeface="Book Antiqua"/>
              </a:rPr>
              <a:t>?</a:t>
            </a:r>
            <a:endParaRPr sz="5150" dirty="0">
              <a:latin typeface="Bahnschrift SemiLight SemiConde" panose="020B0502040204020203" pitchFamily="34" charset="0"/>
              <a:cs typeface="Book Antiqu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75" y="0"/>
                </a:moveTo>
                <a:lnTo>
                  <a:pt x="19842" y="0"/>
                </a:lnTo>
                <a:lnTo>
                  <a:pt x="0" y="19842"/>
                </a:lnTo>
                <a:lnTo>
                  <a:pt x="0" y="1841653"/>
                </a:lnTo>
                <a:lnTo>
                  <a:pt x="827410" y="2669069"/>
                </a:lnTo>
                <a:lnTo>
                  <a:pt x="2565717" y="930744"/>
                </a:lnTo>
                <a:lnTo>
                  <a:pt x="1634975"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8"/>
              <a:ext cx="6448425" cy="3922395"/>
            </a:xfrm>
            <a:custGeom>
              <a:avLst/>
              <a:gdLst/>
              <a:ahLst/>
              <a:cxnLst/>
              <a:rect l="l" t="t" r="r" b="b"/>
              <a:pathLst>
                <a:path w="6448425" h="3922395">
                  <a:moveTo>
                    <a:pt x="3225461" y="0"/>
                  </a:moveTo>
                  <a:lnTo>
                    <a:pt x="0" y="3224209"/>
                  </a:lnTo>
                  <a:lnTo>
                    <a:pt x="698125" y="3922064"/>
                  </a:lnTo>
                  <a:lnTo>
                    <a:pt x="5750839" y="3922064"/>
                  </a:lnTo>
                  <a:lnTo>
                    <a:pt x="6448424" y="3224209"/>
                  </a:lnTo>
                  <a:lnTo>
                    <a:pt x="3225461" y="0"/>
                  </a:lnTo>
                  <a:close/>
                </a:path>
              </a:pathLst>
            </a:custGeom>
            <a:solidFill>
              <a:srgbClr val="484C68"/>
            </a:solidFill>
          </p:spPr>
          <p:txBody>
            <a:bodyPr wrap="square" lIns="0" tIns="0" rIns="0" bIns="0" rtlCol="0"/>
            <a:lstStyle/>
            <a:p>
              <a:endParaRPr/>
            </a:p>
          </p:txBody>
        </p:sp>
        <p:sp>
          <p:nvSpPr>
            <p:cNvPr id="5" name="object 5"/>
            <p:cNvSpPr/>
            <p:nvPr/>
          </p:nvSpPr>
          <p:spPr>
            <a:xfrm>
              <a:off x="0" y="2994936"/>
              <a:ext cx="4050029" cy="6448425"/>
            </a:xfrm>
            <a:custGeom>
              <a:avLst/>
              <a:gdLst/>
              <a:ahLst/>
              <a:cxnLst/>
              <a:rect l="l" t="t" r="r" b="b"/>
              <a:pathLst>
                <a:path w="4050029" h="6448425">
                  <a:moveTo>
                    <a:pt x="825817" y="0"/>
                  </a:moveTo>
                  <a:lnTo>
                    <a:pt x="0" y="826140"/>
                  </a:lnTo>
                  <a:lnTo>
                    <a:pt x="0" y="5622926"/>
                  </a:lnTo>
                  <a:lnTo>
                    <a:pt x="825817" y="6448424"/>
                  </a:lnTo>
                  <a:lnTo>
                    <a:pt x="4050029" y="3225460"/>
                  </a:lnTo>
                  <a:lnTo>
                    <a:pt x="825817" y="0"/>
                  </a:lnTo>
                  <a:close/>
                </a:path>
              </a:pathLst>
            </a:custGeom>
            <a:solidFill>
              <a:srgbClr val="70B1DA"/>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46" y="0"/>
              <a:ext cx="6372224" cy="6049543"/>
            </a:xfrm>
            <a:prstGeom prst="rect">
              <a:avLst/>
            </a:prstGeom>
          </p:spPr>
        </p:pic>
      </p:grpSp>
      <p:sp>
        <p:nvSpPr>
          <p:cNvPr id="7" name="object 7"/>
          <p:cNvSpPr txBox="1">
            <a:spLocks noGrp="1"/>
          </p:cNvSpPr>
          <p:nvPr>
            <p:ph type="title"/>
          </p:nvPr>
        </p:nvSpPr>
        <p:spPr>
          <a:xfrm>
            <a:off x="9639213" y="47935"/>
            <a:ext cx="5087419" cy="1054776"/>
          </a:xfrm>
          <a:prstGeom prst="rect">
            <a:avLst/>
          </a:prstGeom>
        </p:spPr>
        <p:txBody>
          <a:bodyPr vert="horz" wrap="square" lIns="0" tIns="15875" rIns="0" bIns="0" rtlCol="0">
            <a:spAutoFit/>
          </a:bodyPr>
          <a:lstStyle/>
          <a:p>
            <a:pPr marL="12700" algn="ctr">
              <a:lnSpc>
                <a:spcPct val="100000"/>
              </a:lnSpc>
              <a:spcBef>
                <a:spcPts val="125"/>
              </a:spcBef>
            </a:pPr>
            <a:r>
              <a:rPr sz="6750" dirty="0">
                <a:latin typeface="Bahnschrift SemiCondensed" panose="020B0502040204020203" pitchFamily="34" charset="0"/>
              </a:rPr>
              <a:t>Model</a:t>
            </a:r>
            <a:r>
              <a:rPr sz="6750" spc="40" dirty="0">
                <a:latin typeface="Bahnschrift SemiCondensed" panose="020B0502040204020203" pitchFamily="34" charset="0"/>
              </a:rPr>
              <a:t> </a:t>
            </a:r>
            <a:r>
              <a:rPr sz="6750" dirty="0">
                <a:latin typeface="Bahnschrift SemiCondensed" panose="020B0502040204020203" pitchFamily="34" charset="0"/>
              </a:rPr>
              <a:t>Training</a:t>
            </a:r>
          </a:p>
        </p:txBody>
      </p:sp>
      <p:sp>
        <p:nvSpPr>
          <p:cNvPr id="10" name="object 10"/>
          <p:cNvSpPr txBox="1"/>
          <p:nvPr/>
        </p:nvSpPr>
        <p:spPr>
          <a:xfrm>
            <a:off x="7929554" y="1806936"/>
            <a:ext cx="9448800" cy="1243930"/>
          </a:xfrm>
          <a:prstGeom prst="rect">
            <a:avLst/>
          </a:prstGeom>
        </p:spPr>
        <p:txBody>
          <a:bodyPr vert="horz" wrap="square" lIns="0" tIns="12700" rIns="0" bIns="0" rtlCol="0">
            <a:spAutoFit/>
          </a:bodyPr>
          <a:lstStyle/>
          <a:p>
            <a:pPr marL="12700">
              <a:lnSpc>
                <a:spcPts val="3235"/>
              </a:lnSpc>
              <a:spcBef>
                <a:spcPts val="100"/>
              </a:spcBef>
            </a:pPr>
            <a:r>
              <a:rPr lang="en-US" sz="3200" spc="55" dirty="0">
                <a:solidFill>
                  <a:srgbClr val="FFFFFF"/>
                </a:solidFill>
                <a:latin typeface="Bahnschrift SemiLight SemiConde" panose="020B0502040204020203" pitchFamily="34" charset="0"/>
                <a:cs typeface="Arial"/>
              </a:rPr>
              <a:t>From the four candidates, </a:t>
            </a:r>
            <a:r>
              <a:rPr lang="en-US" sz="3200" b="1" spc="55" dirty="0">
                <a:solidFill>
                  <a:srgbClr val="FFFFFF"/>
                </a:solidFill>
                <a:latin typeface="Bahnschrift SemiBold" panose="020B0502040204020203" pitchFamily="34" charset="0"/>
                <a:cs typeface="Arial"/>
              </a:rPr>
              <a:t>Lasso Regression </a:t>
            </a:r>
            <a:r>
              <a:rPr lang="en-US" sz="3200" spc="55" dirty="0">
                <a:solidFill>
                  <a:srgbClr val="FFFFFF"/>
                </a:solidFill>
                <a:latin typeface="Bahnschrift SemiLight SemiConde" panose="020B0502040204020203" pitchFamily="34" charset="0"/>
                <a:cs typeface="Arial"/>
              </a:rPr>
              <a:t>ends up as the best model at predicting Sale Price values. Let’s look at relevant points on this modeling technique:</a:t>
            </a:r>
          </a:p>
        </p:txBody>
      </p:sp>
      <p:sp>
        <p:nvSpPr>
          <p:cNvPr id="11" name="object 11"/>
          <p:cNvSpPr/>
          <p:nvPr/>
        </p:nvSpPr>
        <p:spPr>
          <a:xfrm flipV="1">
            <a:off x="8159750" y="1136242"/>
            <a:ext cx="8046346" cy="137481"/>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4" name="object 10">
            <a:extLst>
              <a:ext uri="{FF2B5EF4-FFF2-40B4-BE49-F238E27FC236}">
                <a16:creationId xmlns:a16="http://schemas.microsoft.com/office/drawing/2014/main" id="{691D5930-5963-4836-DF4D-606861015954}"/>
              </a:ext>
            </a:extLst>
          </p:cNvPr>
          <p:cNvSpPr txBox="1"/>
          <p:nvPr/>
        </p:nvSpPr>
        <p:spPr>
          <a:xfrm>
            <a:off x="6343910" y="3461811"/>
            <a:ext cx="11678024" cy="6414577"/>
          </a:xfrm>
          <a:prstGeom prst="rect">
            <a:avLst/>
          </a:prstGeom>
        </p:spPr>
        <p:txBody>
          <a:bodyPr vert="horz" wrap="square" lIns="0" tIns="12700" rIns="0" bIns="0" rtlCol="0">
            <a:spAutoFit/>
          </a:bodyPr>
          <a:lstStyle/>
          <a:p>
            <a:pPr marL="457200" indent="-457200">
              <a:buFont typeface="Arial" panose="020B0604020202020204" pitchFamily="34" charset="0"/>
              <a:buChar char="•"/>
            </a:pPr>
            <a:r>
              <a:rPr lang="en-US" sz="3200" b="1" u="sng" dirty="0">
                <a:solidFill>
                  <a:schemeClr val="bg1"/>
                </a:solidFill>
                <a:latin typeface="Bahnschrift SemiCondensed" panose="020B0502040204020203" pitchFamily="34" charset="0"/>
              </a:rPr>
              <a:t>Accuracy</a:t>
            </a:r>
            <a:r>
              <a:rPr lang="en-US" sz="3200" b="1" dirty="0">
                <a:solidFill>
                  <a:schemeClr val="bg1"/>
                </a:solidFill>
                <a:latin typeface="Bahnschrift SemiCondensed" panose="020B0502040204020203" pitchFamily="34" charset="0"/>
              </a:rPr>
              <a:t>:</a:t>
            </a:r>
            <a:r>
              <a:rPr lang="en-US" sz="3200" dirty="0">
                <a:solidFill>
                  <a:schemeClr val="bg1"/>
                </a:solidFill>
                <a:latin typeface="Bahnschrift Light SemiCondensed" panose="020B0502040204020203" pitchFamily="34" charset="0"/>
              </a:rPr>
              <a:t> Lasso minimizes the errors between predicted and actual prices. This ensures your model makes good predictions. (Think of it as real estate agent getting the ballpark price right.)</a:t>
            </a:r>
          </a:p>
          <a:p>
            <a:endParaRPr lang="en-US" sz="3200" dirty="0">
              <a:solidFill>
                <a:schemeClr val="bg1"/>
              </a:solidFill>
              <a:latin typeface="Bahnschrift Light SemiCondensed" panose="020B0502040204020203" pitchFamily="34" charset="0"/>
            </a:endParaRPr>
          </a:p>
          <a:p>
            <a:pPr marL="457200" indent="-457200">
              <a:buFont typeface="Arial" panose="020B0604020202020204" pitchFamily="34" charset="0"/>
              <a:buChar char="•"/>
            </a:pPr>
            <a:r>
              <a:rPr lang="en-US" sz="3200" b="1" u="sng" dirty="0">
                <a:solidFill>
                  <a:schemeClr val="bg1"/>
                </a:solidFill>
                <a:latin typeface="Bahnschrift SemiLight SemiConde" panose="020B0502040204020203" pitchFamily="34" charset="0"/>
              </a:rPr>
              <a:t>Feature Selection</a:t>
            </a:r>
            <a:r>
              <a:rPr lang="en-US" sz="3200" b="1" u="sng" dirty="0">
                <a:solidFill>
                  <a:schemeClr val="bg1"/>
                </a:solidFill>
                <a:latin typeface="Bahnschrift Light SemiCondensed" panose="020B0502040204020203" pitchFamily="34" charset="0"/>
              </a:rPr>
              <a:t>:</a:t>
            </a:r>
            <a:r>
              <a:rPr lang="en-US" sz="3200" b="1" dirty="0">
                <a:solidFill>
                  <a:schemeClr val="bg1"/>
                </a:solidFill>
                <a:latin typeface="Bahnschrift Light SemiCondensed" panose="020B0502040204020203" pitchFamily="34" charset="0"/>
              </a:rPr>
              <a:t> </a:t>
            </a:r>
            <a:r>
              <a:rPr lang="en-US" sz="3200" dirty="0">
                <a:solidFill>
                  <a:schemeClr val="bg1"/>
                </a:solidFill>
                <a:latin typeface="Bahnschrift Light SemiCondensed" panose="020B0502040204020203" pitchFamily="34" charset="0"/>
              </a:rPr>
              <a:t>Unlike regular regression, Lasso adds “shrinkage” penalty. It can push some coefficients to zero, effectively removing them from the model. (Think of the agent focusing only on crucial aspects like size and location.)</a:t>
            </a:r>
          </a:p>
          <a:p>
            <a:pPr marL="457200" indent="-457200">
              <a:buFont typeface="Arial" panose="020B0604020202020204" pitchFamily="34" charset="0"/>
              <a:buChar char="•"/>
            </a:pPr>
            <a:endParaRPr lang="en-US" sz="3200" dirty="0">
              <a:solidFill>
                <a:schemeClr val="bg1"/>
              </a:solidFill>
              <a:latin typeface="Bahnschrift Light SemiCondensed" panose="020B0502040204020203" pitchFamily="34" charset="0"/>
            </a:endParaRPr>
          </a:p>
          <a:p>
            <a:pPr marL="457200" indent="-457200">
              <a:buFont typeface="Arial" panose="020B0604020202020204" pitchFamily="34" charset="0"/>
              <a:buChar char="•"/>
            </a:pPr>
            <a:r>
              <a:rPr lang="en-US" sz="3200" b="1" u="sng" dirty="0">
                <a:solidFill>
                  <a:schemeClr val="bg1"/>
                </a:solidFill>
                <a:latin typeface="Bahnschrift SemiCondensed" panose="020B0502040204020203" pitchFamily="34" charset="0"/>
              </a:rPr>
              <a:t>Trade-off</a:t>
            </a:r>
            <a:r>
              <a:rPr lang="en-US" sz="3200" b="1" dirty="0">
                <a:solidFill>
                  <a:schemeClr val="bg1"/>
                </a:solidFill>
                <a:latin typeface="Bahnschrift Light SemiCondensed" panose="020B0502040204020203" pitchFamily="34" charset="0"/>
              </a:rPr>
              <a:t>: </a:t>
            </a:r>
            <a:r>
              <a:rPr lang="en-US" sz="3200" dirty="0">
                <a:solidFill>
                  <a:schemeClr val="bg1"/>
                </a:solidFill>
                <a:latin typeface="Bahnschrift Light SemiCondensed" panose="020B0502040204020203" pitchFamily="34" charset="0"/>
              </a:rPr>
              <a:t>Lasso might eliminate a relevant factor if it's weakly correlated with other features. Compare Lasso with other models like Ridge Regression, which shrinks coefficients but doesn't eliminate them, can be valuable.</a:t>
            </a:r>
            <a:endParaRPr lang="en-US" sz="3200" b="1" dirty="0">
              <a:solidFill>
                <a:schemeClr val="bg1"/>
              </a:solidFill>
              <a:latin typeface="Bahnschrift Light SemiCondensed" panose="020B0502040204020203"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75" y="0"/>
                </a:moveTo>
                <a:lnTo>
                  <a:pt x="19842" y="0"/>
                </a:lnTo>
                <a:lnTo>
                  <a:pt x="0" y="19842"/>
                </a:lnTo>
                <a:lnTo>
                  <a:pt x="0" y="1841653"/>
                </a:lnTo>
                <a:lnTo>
                  <a:pt x="827410" y="2669069"/>
                </a:lnTo>
                <a:lnTo>
                  <a:pt x="2565717" y="930744"/>
                </a:lnTo>
                <a:lnTo>
                  <a:pt x="1634975"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989096" y="0"/>
            <a:ext cx="6558874" cy="10287333"/>
            <a:chOff x="989096" y="0"/>
            <a:chExt cx="6558874" cy="10287333"/>
          </a:xfrm>
        </p:grpSpPr>
        <p:sp>
          <p:nvSpPr>
            <p:cNvPr id="4" name="object 4"/>
            <p:cNvSpPr/>
            <p:nvPr/>
          </p:nvSpPr>
          <p:spPr>
            <a:xfrm>
              <a:off x="989096" y="6364938"/>
              <a:ext cx="6448425" cy="3922395"/>
            </a:xfrm>
            <a:custGeom>
              <a:avLst/>
              <a:gdLst/>
              <a:ahLst/>
              <a:cxnLst/>
              <a:rect l="l" t="t" r="r" b="b"/>
              <a:pathLst>
                <a:path w="6448425" h="3922395">
                  <a:moveTo>
                    <a:pt x="3225461" y="0"/>
                  </a:moveTo>
                  <a:lnTo>
                    <a:pt x="0" y="3224209"/>
                  </a:lnTo>
                  <a:lnTo>
                    <a:pt x="698125" y="3922064"/>
                  </a:lnTo>
                  <a:lnTo>
                    <a:pt x="5750839" y="3922064"/>
                  </a:lnTo>
                  <a:lnTo>
                    <a:pt x="6448424" y="3224209"/>
                  </a:lnTo>
                  <a:lnTo>
                    <a:pt x="3225461" y="0"/>
                  </a:lnTo>
                  <a:close/>
                </a:path>
              </a:pathLst>
            </a:custGeom>
            <a:solidFill>
              <a:srgbClr val="484C68"/>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46" y="0"/>
              <a:ext cx="6372224" cy="6049543"/>
            </a:xfrm>
            <a:prstGeom prst="rect">
              <a:avLst/>
            </a:prstGeom>
          </p:spPr>
        </p:pic>
      </p:grpSp>
      <p:sp>
        <p:nvSpPr>
          <p:cNvPr id="7" name="object 7"/>
          <p:cNvSpPr txBox="1">
            <a:spLocks noGrp="1"/>
          </p:cNvSpPr>
          <p:nvPr>
            <p:ph type="title"/>
          </p:nvPr>
        </p:nvSpPr>
        <p:spPr>
          <a:xfrm>
            <a:off x="7253592" y="-19726"/>
            <a:ext cx="10659758" cy="1054776"/>
          </a:xfrm>
          <a:prstGeom prst="rect">
            <a:avLst/>
          </a:prstGeom>
        </p:spPr>
        <p:txBody>
          <a:bodyPr vert="horz" wrap="square" lIns="0" tIns="15875" rIns="0" bIns="0" rtlCol="0">
            <a:spAutoFit/>
          </a:bodyPr>
          <a:lstStyle/>
          <a:p>
            <a:pPr marL="12700">
              <a:lnSpc>
                <a:spcPct val="100000"/>
              </a:lnSpc>
              <a:spcBef>
                <a:spcPts val="125"/>
              </a:spcBef>
            </a:pPr>
            <a:r>
              <a:rPr sz="6750" dirty="0">
                <a:latin typeface="Bahnschrift SemiCondensed" panose="020B0502040204020203" pitchFamily="34" charset="0"/>
              </a:rPr>
              <a:t>Model</a:t>
            </a:r>
            <a:r>
              <a:rPr lang="en-US" sz="6750" spc="40" dirty="0">
                <a:latin typeface="Bahnschrift SemiCondensed" panose="020B0502040204020203" pitchFamily="34" charset="0"/>
              </a:rPr>
              <a:t> </a:t>
            </a:r>
            <a:r>
              <a:rPr sz="6750" spc="-10" dirty="0">
                <a:latin typeface="Bahnschrift SemiCondensed" panose="020B0502040204020203" pitchFamily="34" charset="0"/>
              </a:rPr>
              <a:t>Evaluation</a:t>
            </a:r>
            <a:r>
              <a:rPr lang="en-US" sz="6750" spc="-10" dirty="0">
                <a:latin typeface="Bahnschrift SemiCondensed" panose="020B0502040204020203" pitchFamily="34" charset="0"/>
              </a:rPr>
              <a:t>: Test Metrics</a:t>
            </a:r>
            <a:endParaRPr sz="6750" dirty="0">
              <a:latin typeface="Bahnschrift SemiCondensed" panose="020B0502040204020203" pitchFamily="34" charset="0"/>
            </a:endParaRPr>
          </a:p>
        </p:txBody>
      </p:sp>
      <p:sp>
        <p:nvSpPr>
          <p:cNvPr id="10" name="object 10"/>
          <p:cNvSpPr txBox="1"/>
          <p:nvPr/>
        </p:nvSpPr>
        <p:spPr>
          <a:xfrm>
            <a:off x="295118" y="6196864"/>
            <a:ext cx="18005582" cy="3890809"/>
          </a:xfrm>
          <a:prstGeom prst="rect">
            <a:avLst/>
          </a:prstGeom>
        </p:spPr>
        <p:txBody>
          <a:bodyPr vert="horz" wrap="square" lIns="0" tIns="12700" rIns="0" bIns="0" rtlCol="0">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solidFill>
                <a:effectLst/>
                <a:latin typeface="Bahnschrift SemiCondensed" panose="020B0502040204020203" pitchFamily="34" charset="0"/>
              </a:rPr>
              <a:t>R Squared (0.8</a:t>
            </a:r>
            <a:r>
              <a:rPr lang="en-US" altLang="en-US" sz="2800" b="1" dirty="0">
                <a:solidFill>
                  <a:schemeClr val="bg1"/>
                </a:solidFill>
                <a:latin typeface="Bahnschrift SemiCondensed" panose="020B0502040204020203" pitchFamily="34" charset="0"/>
              </a:rPr>
              <a:t>5</a:t>
            </a:r>
            <a:r>
              <a:rPr kumimoji="0" lang="en-US" altLang="en-US" sz="2800" b="1" i="0" u="none" strike="noStrike" cap="none" normalizeH="0" baseline="0" dirty="0">
                <a:ln>
                  <a:noFill/>
                </a:ln>
                <a:solidFill>
                  <a:schemeClr val="bg1"/>
                </a:solidFill>
                <a:effectLst/>
                <a:latin typeface="Bahnschrift SemiCondensed" panose="020B0502040204020203" pitchFamily="34" charset="0"/>
              </a:rPr>
              <a:t>):</a:t>
            </a:r>
            <a:r>
              <a:rPr kumimoji="0" lang="en-US" altLang="en-US" sz="2800" b="0" i="0" u="none" strike="noStrike" cap="none" normalizeH="0" baseline="0" dirty="0">
                <a:ln>
                  <a:noFill/>
                </a:ln>
                <a:solidFill>
                  <a:schemeClr val="bg1"/>
                </a:solidFill>
                <a:effectLst/>
                <a:latin typeface="Bahnschrift SemiCondensed" panose="020B0502040204020203" pitchFamily="34" charset="0"/>
              </a:rPr>
              <a:t> </a:t>
            </a:r>
            <a:r>
              <a:rPr kumimoji="0" lang="en-US" altLang="en-US" sz="2800" b="0" i="0" u="none" strike="noStrike" cap="none" normalizeH="0" baseline="0" dirty="0">
                <a:ln>
                  <a:noFill/>
                </a:ln>
                <a:solidFill>
                  <a:schemeClr val="bg1"/>
                </a:solidFill>
                <a:effectLst/>
                <a:latin typeface="Bahnschrift SemiLight SemiConde" panose="020B0502040204020203" pitchFamily="34" charset="0"/>
              </a:rPr>
              <a:t>Imagine hitting a bullseye on a dartboard. An R-squared of 0.85 means </a:t>
            </a:r>
            <a:r>
              <a:rPr lang="en-US" altLang="en-US" sz="2800" dirty="0">
                <a:solidFill>
                  <a:schemeClr val="bg1"/>
                </a:solidFill>
                <a:latin typeface="Bahnschrift SemiLight SemiConde" panose="020B0502040204020203" pitchFamily="34" charset="0"/>
              </a:rPr>
              <a:t>the</a:t>
            </a:r>
            <a:r>
              <a:rPr kumimoji="0" lang="en-US" altLang="en-US" sz="2800" b="0" i="0" u="none" strike="noStrike" cap="none" normalizeH="0" baseline="0" dirty="0">
                <a:ln>
                  <a:noFill/>
                </a:ln>
                <a:solidFill>
                  <a:schemeClr val="bg1"/>
                </a:solidFill>
                <a:effectLst/>
                <a:latin typeface="Bahnschrift SemiLight SemiConde" panose="020B0502040204020203" pitchFamily="34" charset="0"/>
              </a:rPr>
              <a:t> Lasso model is landing 85% of its predictions close to the center!</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800" b="0" i="0" u="none" strike="noStrike" cap="none" normalizeH="0" baseline="0" dirty="0">
              <a:ln>
                <a:noFill/>
              </a:ln>
              <a:solidFill>
                <a:schemeClr val="bg1"/>
              </a:solidFill>
              <a:effectLst/>
              <a:latin typeface="Bahnschrift SemiLight SemiConde" panose="020B0502040204020203"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1" i="0" u="none" strike="noStrike" cap="none" normalizeH="0" baseline="0" dirty="0">
                <a:ln>
                  <a:noFill/>
                </a:ln>
                <a:solidFill>
                  <a:schemeClr val="bg1"/>
                </a:solidFill>
                <a:effectLst/>
                <a:latin typeface="Bahnschrift SemiCondensed" panose="020B0502040204020203" pitchFamily="34" charset="0"/>
              </a:rPr>
              <a:t>Mean/Median Absolute Error ($20,665/$13,833):</a:t>
            </a:r>
            <a:r>
              <a:rPr kumimoji="0" lang="en-US" altLang="en-US" sz="2800" b="0" i="0" u="none" strike="noStrike" cap="none" normalizeH="0" baseline="0" dirty="0">
                <a:ln>
                  <a:noFill/>
                </a:ln>
                <a:solidFill>
                  <a:schemeClr val="bg1"/>
                </a:solidFill>
                <a:effectLst/>
                <a:latin typeface="Bahnschrift SemiCondensed" panose="020B0502040204020203" pitchFamily="34" charset="0"/>
              </a:rPr>
              <a:t> </a:t>
            </a:r>
            <a:r>
              <a:rPr kumimoji="0" lang="en-US" altLang="en-US" sz="2800" b="0" i="0" u="none" strike="noStrike" cap="none" normalizeH="0" baseline="0" dirty="0">
                <a:ln>
                  <a:noFill/>
                </a:ln>
                <a:solidFill>
                  <a:schemeClr val="bg1"/>
                </a:solidFill>
                <a:effectLst/>
                <a:latin typeface="Bahnschrift SemiLight SemiConde" panose="020B0502040204020203" pitchFamily="34" charset="0"/>
              </a:rPr>
              <a:t>Think of this as the average difference between </a:t>
            </a:r>
            <a:r>
              <a:rPr lang="en-US" altLang="en-US" sz="2800" dirty="0">
                <a:solidFill>
                  <a:schemeClr val="bg1"/>
                </a:solidFill>
                <a:latin typeface="Bahnschrift SemiLight SemiConde" panose="020B0502040204020203" pitchFamily="34" charset="0"/>
              </a:rPr>
              <a:t>the</a:t>
            </a:r>
            <a:r>
              <a:rPr kumimoji="0" lang="en-US" altLang="en-US" sz="2800" b="0" i="0" u="none" strike="noStrike" cap="none" normalizeH="0" baseline="0" dirty="0">
                <a:ln>
                  <a:noFill/>
                </a:ln>
                <a:solidFill>
                  <a:schemeClr val="bg1"/>
                </a:solidFill>
                <a:effectLst/>
                <a:latin typeface="Bahnschrift SemiLight SemiConde" panose="020B0502040204020203" pitchFamily="34" charset="0"/>
              </a:rPr>
              <a:t> predicted price and the actual price. A lower number means your predictions are typically within a few ten thousand dollars of the real value.</a:t>
            </a:r>
          </a:p>
          <a:p>
            <a:pPr marR="0" lvl="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bg1"/>
              </a:solidFill>
              <a:effectLst/>
              <a:latin typeface="Bahnschrift SemiLight SemiConde" panose="020B0502040204020203"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800" b="1" dirty="0">
                <a:solidFill>
                  <a:schemeClr val="bg1"/>
                </a:solidFill>
                <a:latin typeface="Bahnschrift SemiCondensed" panose="020B0502040204020203" pitchFamily="34" charset="0"/>
              </a:rPr>
              <a:t>Root Mean Squared Error ($29,813):</a:t>
            </a:r>
            <a:r>
              <a:rPr lang="en-US" sz="2800" dirty="0">
                <a:solidFill>
                  <a:schemeClr val="bg1"/>
                </a:solidFill>
                <a:latin typeface="Bahnschrift SemiCondensed" panose="020B0502040204020203" pitchFamily="34" charset="0"/>
              </a:rPr>
              <a:t> </a:t>
            </a:r>
            <a:r>
              <a:rPr lang="en-US" sz="2800" dirty="0">
                <a:solidFill>
                  <a:schemeClr val="bg1"/>
                </a:solidFill>
                <a:latin typeface="Bahnschrift SemiLight SemiConde" panose="020B0502040204020203" pitchFamily="34" charset="0"/>
              </a:rPr>
              <a:t>For each house, calculate the difference between predicted price and actual price. Square those differences (account for negative errors), take average of those squared values, and finally take the square root. RMSE of $29,813 tells us that on average, the predictions are off by about $30,000 from the actual prices.</a:t>
            </a:r>
            <a:endParaRPr kumimoji="0" lang="en-US" altLang="en-US" sz="2800" b="0" i="0" u="none" strike="noStrike" cap="none" normalizeH="0" baseline="0" dirty="0">
              <a:ln>
                <a:noFill/>
              </a:ln>
              <a:solidFill>
                <a:schemeClr val="bg1"/>
              </a:solidFill>
              <a:effectLst/>
              <a:latin typeface="Bahnschrift SemiLight SemiConde" panose="020B0502040204020203" pitchFamily="34" charset="0"/>
            </a:endParaRPr>
          </a:p>
        </p:txBody>
      </p:sp>
      <p:graphicFrame>
        <p:nvGraphicFramePr>
          <p:cNvPr id="8" name="Table 7">
            <a:extLst>
              <a:ext uri="{FF2B5EF4-FFF2-40B4-BE49-F238E27FC236}">
                <a16:creationId xmlns:a16="http://schemas.microsoft.com/office/drawing/2014/main" id="{E9E1E43A-BCF5-8AC0-8661-7745AEF4E2F4}"/>
              </a:ext>
            </a:extLst>
          </p:cNvPr>
          <p:cNvGraphicFramePr>
            <a:graphicFrameLocks noGrp="1"/>
          </p:cNvGraphicFramePr>
          <p:nvPr>
            <p:extLst>
              <p:ext uri="{D42A27DB-BD31-4B8C-83A1-F6EECF244321}">
                <p14:modId xmlns:p14="http://schemas.microsoft.com/office/powerpoint/2010/main" val="2073805897"/>
              </p:ext>
            </p:extLst>
          </p:nvPr>
        </p:nvGraphicFramePr>
        <p:xfrm>
          <a:off x="8850107" y="1647237"/>
          <a:ext cx="8296437" cy="4117779"/>
        </p:xfrm>
        <a:graphic>
          <a:graphicData uri="http://schemas.openxmlformats.org/drawingml/2006/table">
            <a:tbl>
              <a:tblPr firstRow="1" bandRow="1">
                <a:tableStyleId>{5C22544A-7EE6-4342-B048-85BDC9FD1C3A}</a:tableStyleId>
              </a:tblPr>
              <a:tblGrid>
                <a:gridCol w="3827279">
                  <a:extLst>
                    <a:ext uri="{9D8B030D-6E8A-4147-A177-3AD203B41FA5}">
                      <a16:colId xmlns:a16="http://schemas.microsoft.com/office/drawing/2014/main" val="3570684785"/>
                    </a:ext>
                  </a:extLst>
                </a:gridCol>
                <a:gridCol w="4469158">
                  <a:extLst>
                    <a:ext uri="{9D8B030D-6E8A-4147-A177-3AD203B41FA5}">
                      <a16:colId xmlns:a16="http://schemas.microsoft.com/office/drawing/2014/main" val="3818699056"/>
                    </a:ext>
                  </a:extLst>
                </a:gridCol>
              </a:tblGrid>
              <a:tr h="653732">
                <a:tc>
                  <a:txBody>
                    <a:bodyPr/>
                    <a:lstStyle/>
                    <a:p>
                      <a:pPr algn="r"/>
                      <a:r>
                        <a:rPr lang="en-US" sz="2800" dirty="0">
                          <a:latin typeface="Bahnschrift SemiLight SemiConde" panose="020B0502040204020203" pitchFamily="34" charset="0"/>
                        </a:rPr>
                        <a:t>Metric (</a:t>
                      </a:r>
                      <a:r>
                        <a:rPr lang="en-US" sz="2800" dirty="0" err="1">
                          <a:latin typeface="Bahnschrift SemiLight SemiConde" panose="020B0502040204020203" pitchFamily="34" charset="0"/>
                        </a:rPr>
                        <a:t>ElasticNet</a:t>
                      </a:r>
                      <a:r>
                        <a:rPr lang="en-US" sz="2800" dirty="0">
                          <a:latin typeface="Bahnschrift SemiLight SemiConde" panose="020B0502040204020203" pitchFamily="34" charset="0"/>
                        </a:rPr>
                        <a:t>) </a:t>
                      </a:r>
                    </a:p>
                  </a:txBody>
                  <a:tcPr/>
                </a:tc>
                <a:tc>
                  <a:txBody>
                    <a:bodyPr/>
                    <a:lstStyle/>
                    <a:p>
                      <a:pPr algn="l"/>
                      <a:r>
                        <a:rPr lang="en-US" sz="2800" dirty="0">
                          <a:latin typeface="Bahnschrift SemiLight SemiConde" panose="020B0502040204020203" pitchFamily="34" charset="0"/>
                        </a:rPr>
                        <a:t>Value</a:t>
                      </a:r>
                    </a:p>
                  </a:txBody>
                  <a:tcPr/>
                </a:tc>
                <a:extLst>
                  <a:ext uri="{0D108BD9-81ED-4DB2-BD59-A6C34878D82A}">
                    <a16:rowId xmlns:a16="http://schemas.microsoft.com/office/drawing/2014/main" val="317312529"/>
                  </a:ext>
                </a:extLst>
              </a:tr>
              <a:tr h="849119">
                <a:tc>
                  <a:txBody>
                    <a:bodyPr/>
                    <a:lstStyle/>
                    <a:p>
                      <a:pPr algn="r"/>
                      <a:r>
                        <a:rPr lang="en-US" sz="2800" dirty="0">
                          <a:latin typeface="Bahnschrift SemiLight SemiConde" panose="020B0502040204020203" pitchFamily="34" charset="0"/>
                        </a:rPr>
                        <a:t>R - Squared</a:t>
                      </a:r>
                    </a:p>
                  </a:txBody>
                  <a:tcPr/>
                </a:tc>
                <a:tc>
                  <a:txBody>
                    <a:bodyPr/>
                    <a:lstStyle/>
                    <a:p>
                      <a:pPr algn="l"/>
                      <a:r>
                        <a:rPr lang="en-US" sz="2800" dirty="0">
                          <a:latin typeface="Bahnschrift SemiLight SemiConde" panose="020B0502040204020203" pitchFamily="34" charset="0"/>
                        </a:rPr>
                        <a:t>0.8504101451655979</a:t>
                      </a:r>
                    </a:p>
                  </a:txBody>
                  <a:tcPr/>
                </a:tc>
                <a:extLst>
                  <a:ext uri="{0D108BD9-81ED-4DB2-BD59-A6C34878D82A}">
                    <a16:rowId xmlns:a16="http://schemas.microsoft.com/office/drawing/2014/main" val="1028368298"/>
                  </a:ext>
                </a:extLst>
              </a:tr>
              <a:tr h="653732">
                <a:tc>
                  <a:txBody>
                    <a:bodyPr/>
                    <a:lstStyle/>
                    <a:p>
                      <a:pPr algn="r"/>
                      <a:r>
                        <a:rPr lang="en-US" sz="2800" dirty="0">
                          <a:latin typeface="Bahnschrift SemiLight SemiConde" panose="020B0502040204020203" pitchFamily="34" charset="0"/>
                        </a:rPr>
                        <a:t>Mean Absolute Error</a:t>
                      </a:r>
                    </a:p>
                  </a:txBody>
                  <a:tcPr/>
                </a:tc>
                <a:tc>
                  <a:txBody>
                    <a:bodyPr/>
                    <a:lstStyle/>
                    <a:p>
                      <a:pPr algn="l"/>
                      <a:r>
                        <a:rPr lang="en-US" sz="2800" dirty="0">
                          <a:latin typeface="Bahnschrift SemiLight SemiConde" panose="020B0502040204020203" pitchFamily="34" charset="0"/>
                        </a:rPr>
                        <a:t>20665.268367674693</a:t>
                      </a:r>
                    </a:p>
                  </a:txBody>
                  <a:tcPr/>
                </a:tc>
                <a:extLst>
                  <a:ext uri="{0D108BD9-81ED-4DB2-BD59-A6C34878D82A}">
                    <a16:rowId xmlns:a16="http://schemas.microsoft.com/office/drawing/2014/main" val="4278028133"/>
                  </a:ext>
                </a:extLst>
              </a:tr>
              <a:tr h="653732">
                <a:tc>
                  <a:txBody>
                    <a:bodyPr/>
                    <a:lstStyle/>
                    <a:p>
                      <a:pPr algn="r"/>
                      <a:r>
                        <a:rPr lang="en-US" sz="2800" dirty="0">
                          <a:latin typeface="Bahnschrift SemiLight SemiConde" panose="020B0502040204020203" pitchFamily="34" charset="0"/>
                        </a:rPr>
                        <a:t>Median Absolute Error</a:t>
                      </a:r>
                    </a:p>
                  </a:txBody>
                  <a:tcPr/>
                </a:tc>
                <a:tc>
                  <a:txBody>
                    <a:bodyPr/>
                    <a:lstStyle/>
                    <a:p>
                      <a:pPr algn="l"/>
                      <a:r>
                        <a:rPr lang="en-US" sz="2800" dirty="0">
                          <a:latin typeface="Bahnschrift SemiLight SemiConde" panose="020B0502040204020203" pitchFamily="34" charset="0"/>
                        </a:rPr>
                        <a:t>13833.485296685321</a:t>
                      </a:r>
                    </a:p>
                  </a:txBody>
                  <a:tcPr/>
                </a:tc>
                <a:extLst>
                  <a:ext uri="{0D108BD9-81ED-4DB2-BD59-A6C34878D82A}">
                    <a16:rowId xmlns:a16="http://schemas.microsoft.com/office/drawing/2014/main" val="2933807416"/>
                  </a:ext>
                </a:extLst>
              </a:tr>
              <a:tr h="653732">
                <a:tc>
                  <a:txBody>
                    <a:bodyPr/>
                    <a:lstStyle/>
                    <a:p>
                      <a:pPr algn="r"/>
                      <a:r>
                        <a:rPr lang="en-US" sz="2800" dirty="0">
                          <a:latin typeface="Bahnschrift SemiLight SemiConde" panose="020B0502040204020203" pitchFamily="34" charset="0"/>
                        </a:rPr>
                        <a:t>Mean Squared Error</a:t>
                      </a:r>
                    </a:p>
                  </a:txBody>
                  <a:tcPr/>
                </a:tc>
                <a:tc>
                  <a:txBody>
                    <a:bodyPr/>
                    <a:lstStyle/>
                    <a:p>
                      <a:pPr algn="l"/>
                      <a:r>
                        <a:rPr lang="en-US" sz="2800" dirty="0">
                          <a:latin typeface="Bahnschrift SemiLight SemiConde" panose="020B0502040204020203" pitchFamily="34" charset="0"/>
                        </a:rPr>
                        <a:t>888790440.2236749</a:t>
                      </a:r>
                    </a:p>
                  </a:txBody>
                  <a:tcPr/>
                </a:tc>
                <a:extLst>
                  <a:ext uri="{0D108BD9-81ED-4DB2-BD59-A6C34878D82A}">
                    <a16:rowId xmlns:a16="http://schemas.microsoft.com/office/drawing/2014/main" val="1242653285"/>
                  </a:ext>
                </a:extLst>
              </a:tr>
              <a:tr h="653732">
                <a:tc>
                  <a:txBody>
                    <a:bodyPr/>
                    <a:lstStyle/>
                    <a:p>
                      <a:pPr algn="r"/>
                      <a:r>
                        <a:rPr lang="en-US" sz="2800" dirty="0">
                          <a:latin typeface="Bahnschrift SemiLight SemiConde" panose="020B0502040204020203" pitchFamily="34" charset="0"/>
                        </a:rPr>
                        <a:t>Root Mean Squared Error</a:t>
                      </a:r>
                    </a:p>
                  </a:txBody>
                  <a:tcPr/>
                </a:tc>
                <a:tc>
                  <a:txBody>
                    <a:bodyPr/>
                    <a:lstStyle/>
                    <a:p>
                      <a:pPr algn="l"/>
                      <a:r>
                        <a:rPr lang="en-US" sz="2800" dirty="0">
                          <a:latin typeface="Bahnschrift SemiLight SemiConde" panose="020B0502040204020203" pitchFamily="34" charset="0"/>
                        </a:rPr>
                        <a:t>29812.588619971848</a:t>
                      </a:r>
                    </a:p>
                  </a:txBody>
                  <a:tcPr/>
                </a:tc>
                <a:extLst>
                  <a:ext uri="{0D108BD9-81ED-4DB2-BD59-A6C34878D82A}">
                    <a16:rowId xmlns:a16="http://schemas.microsoft.com/office/drawing/2014/main" val="1366275119"/>
                  </a:ext>
                </a:extLst>
              </a:tr>
            </a:tbl>
          </a:graphicData>
        </a:graphic>
      </p:graphicFrame>
      <p:sp>
        <p:nvSpPr>
          <p:cNvPr id="12" name="object 11">
            <a:extLst>
              <a:ext uri="{FF2B5EF4-FFF2-40B4-BE49-F238E27FC236}">
                <a16:creationId xmlns:a16="http://schemas.microsoft.com/office/drawing/2014/main" id="{DF1FF1F8-D05F-6EB4-A173-8397478530E2}"/>
              </a:ext>
            </a:extLst>
          </p:cNvPr>
          <p:cNvSpPr/>
          <p:nvPr/>
        </p:nvSpPr>
        <p:spPr>
          <a:xfrm flipV="1">
            <a:off x="7352404" y="1054775"/>
            <a:ext cx="8427346" cy="132674"/>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Tree>
    <p:extLst>
      <p:ext uri="{BB962C8B-B14F-4D97-AF65-F5344CB8AC3E}">
        <p14:creationId xmlns:p14="http://schemas.microsoft.com/office/powerpoint/2010/main" val="22030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75" y="0"/>
                </a:moveTo>
                <a:lnTo>
                  <a:pt x="19842" y="0"/>
                </a:lnTo>
                <a:lnTo>
                  <a:pt x="0" y="19842"/>
                </a:lnTo>
                <a:lnTo>
                  <a:pt x="0" y="1841653"/>
                </a:lnTo>
                <a:lnTo>
                  <a:pt x="827410" y="2669069"/>
                </a:lnTo>
                <a:lnTo>
                  <a:pt x="2565717" y="930744"/>
                </a:lnTo>
                <a:lnTo>
                  <a:pt x="1634975"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989096" y="0"/>
            <a:ext cx="6558874" cy="10287333"/>
            <a:chOff x="989096" y="0"/>
            <a:chExt cx="6558874" cy="10287333"/>
          </a:xfrm>
        </p:grpSpPr>
        <p:sp>
          <p:nvSpPr>
            <p:cNvPr id="4" name="object 4"/>
            <p:cNvSpPr/>
            <p:nvPr/>
          </p:nvSpPr>
          <p:spPr>
            <a:xfrm>
              <a:off x="989096" y="6364938"/>
              <a:ext cx="6448425" cy="3922395"/>
            </a:xfrm>
            <a:custGeom>
              <a:avLst/>
              <a:gdLst/>
              <a:ahLst/>
              <a:cxnLst/>
              <a:rect l="l" t="t" r="r" b="b"/>
              <a:pathLst>
                <a:path w="6448425" h="3922395">
                  <a:moveTo>
                    <a:pt x="3225461" y="0"/>
                  </a:moveTo>
                  <a:lnTo>
                    <a:pt x="0" y="3224209"/>
                  </a:lnTo>
                  <a:lnTo>
                    <a:pt x="698125" y="3922064"/>
                  </a:lnTo>
                  <a:lnTo>
                    <a:pt x="5750839" y="3922064"/>
                  </a:lnTo>
                  <a:lnTo>
                    <a:pt x="6448424" y="3224209"/>
                  </a:lnTo>
                  <a:lnTo>
                    <a:pt x="3225461" y="0"/>
                  </a:lnTo>
                  <a:close/>
                </a:path>
              </a:pathLst>
            </a:custGeom>
            <a:solidFill>
              <a:srgbClr val="484C68"/>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46" y="0"/>
              <a:ext cx="6372224" cy="6049543"/>
            </a:xfrm>
            <a:prstGeom prst="rect">
              <a:avLst/>
            </a:prstGeom>
          </p:spPr>
        </p:pic>
      </p:grpSp>
      <p:sp>
        <p:nvSpPr>
          <p:cNvPr id="7" name="object 7"/>
          <p:cNvSpPr txBox="1">
            <a:spLocks noGrp="1"/>
          </p:cNvSpPr>
          <p:nvPr>
            <p:ph type="title"/>
          </p:nvPr>
        </p:nvSpPr>
        <p:spPr>
          <a:xfrm>
            <a:off x="7253592" y="-19726"/>
            <a:ext cx="10735958" cy="1054776"/>
          </a:xfrm>
          <a:prstGeom prst="rect">
            <a:avLst/>
          </a:prstGeom>
        </p:spPr>
        <p:txBody>
          <a:bodyPr vert="horz" wrap="square" lIns="0" tIns="15875" rIns="0" bIns="0" rtlCol="0">
            <a:spAutoFit/>
          </a:bodyPr>
          <a:lstStyle/>
          <a:p>
            <a:pPr marL="12700">
              <a:lnSpc>
                <a:spcPct val="100000"/>
              </a:lnSpc>
              <a:spcBef>
                <a:spcPts val="125"/>
              </a:spcBef>
            </a:pPr>
            <a:r>
              <a:rPr sz="6750" dirty="0">
                <a:latin typeface="Bahnschrift SemiCondensed" panose="020B0502040204020203" pitchFamily="34" charset="0"/>
              </a:rPr>
              <a:t>Model</a:t>
            </a:r>
            <a:r>
              <a:rPr lang="en-US" sz="6750" spc="40" dirty="0">
                <a:latin typeface="Bahnschrift SemiCondensed" panose="020B0502040204020203" pitchFamily="34" charset="0"/>
              </a:rPr>
              <a:t> </a:t>
            </a:r>
            <a:r>
              <a:rPr sz="6750" spc="-10" dirty="0">
                <a:latin typeface="Bahnschrift SemiCondensed" panose="020B0502040204020203" pitchFamily="34" charset="0"/>
              </a:rPr>
              <a:t>Evaluation</a:t>
            </a:r>
            <a:r>
              <a:rPr lang="en-US" sz="6750" spc="-10" dirty="0">
                <a:latin typeface="Bahnschrift SemiCondensed" panose="020B0502040204020203" pitchFamily="34" charset="0"/>
              </a:rPr>
              <a:t>: Test Metrics</a:t>
            </a:r>
            <a:endParaRPr sz="6750" dirty="0">
              <a:latin typeface="Bahnschrift SemiCondensed" panose="020B0502040204020203" pitchFamily="34" charset="0"/>
            </a:endParaRPr>
          </a:p>
        </p:txBody>
      </p:sp>
      <p:graphicFrame>
        <p:nvGraphicFramePr>
          <p:cNvPr id="8" name="Table 7">
            <a:extLst>
              <a:ext uri="{FF2B5EF4-FFF2-40B4-BE49-F238E27FC236}">
                <a16:creationId xmlns:a16="http://schemas.microsoft.com/office/drawing/2014/main" id="{E9E1E43A-BCF5-8AC0-8661-7745AEF4E2F4}"/>
              </a:ext>
            </a:extLst>
          </p:cNvPr>
          <p:cNvGraphicFramePr>
            <a:graphicFrameLocks noGrp="1"/>
          </p:cNvGraphicFramePr>
          <p:nvPr>
            <p:extLst>
              <p:ext uri="{D42A27DB-BD31-4B8C-83A1-F6EECF244321}">
                <p14:modId xmlns:p14="http://schemas.microsoft.com/office/powerpoint/2010/main" val="3399300484"/>
              </p:ext>
            </p:extLst>
          </p:nvPr>
        </p:nvGraphicFramePr>
        <p:xfrm>
          <a:off x="8828517" y="1674316"/>
          <a:ext cx="8296437" cy="4117779"/>
        </p:xfrm>
        <a:graphic>
          <a:graphicData uri="http://schemas.openxmlformats.org/drawingml/2006/table">
            <a:tbl>
              <a:tblPr firstRow="1" bandRow="1">
                <a:tableStyleId>{5C22544A-7EE6-4342-B048-85BDC9FD1C3A}</a:tableStyleId>
              </a:tblPr>
              <a:tblGrid>
                <a:gridCol w="3827279">
                  <a:extLst>
                    <a:ext uri="{9D8B030D-6E8A-4147-A177-3AD203B41FA5}">
                      <a16:colId xmlns:a16="http://schemas.microsoft.com/office/drawing/2014/main" val="3570684785"/>
                    </a:ext>
                  </a:extLst>
                </a:gridCol>
                <a:gridCol w="4469158">
                  <a:extLst>
                    <a:ext uri="{9D8B030D-6E8A-4147-A177-3AD203B41FA5}">
                      <a16:colId xmlns:a16="http://schemas.microsoft.com/office/drawing/2014/main" val="3818699056"/>
                    </a:ext>
                  </a:extLst>
                </a:gridCol>
              </a:tblGrid>
              <a:tr h="653732">
                <a:tc>
                  <a:txBody>
                    <a:bodyPr/>
                    <a:lstStyle/>
                    <a:p>
                      <a:pPr algn="r"/>
                      <a:r>
                        <a:rPr lang="en-US" sz="2800" dirty="0">
                          <a:latin typeface="Bahnschrift SemiLight SemiConde" panose="020B0502040204020203" pitchFamily="34" charset="0"/>
                        </a:rPr>
                        <a:t>Metric (Linear) </a:t>
                      </a:r>
                    </a:p>
                  </a:txBody>
                  <a:tcPr/>
                </a:tc>
                <a:tc>
                  <a:txBody>
                    <a:bodyPr/>
                    <a:lstStyle/>
                    <a:p>
                      <a:pPr algn="l"/>
                      <a:r>
                        <a:rPr lang="en-US" sz="2800" dirty="0">
                          <a:latin typeface="Bahnschrift SemiLight SemiConde" panose="020B0502040204020203" pitchFamily="34" charset="0"/>
                        </a:rPr>
                        <a:t>Value</a:t>
                      </a:r>
                    </a:p>
                  </a:txBody>
                  <a:tcPr/>
                </a:tc>
                <a:extLst>
                  <a:ext uri="{0D108BD9-81ED-4DB2-BD59-A6C34878D82A}">
                    <a16:rowId xmlns:a16="http://schemas.microsoft.com/office/drawing/2014/main" val="317312529"/>
                  </a:ext>
                </a:extLst>
              </a:tr>
              <a:tr h="849119">
                <a:tc>
                  <a:txBody>
                    <a:bodyPr/>
                    <a:lstStyle/>
                    <a:p>
                      <a:pPr algn="r"/>
                      <a:r>
                        <a:rPr lang="en-US" sz="2800" dirty="0">
                          <a:latin typeface="Bahnschrift SemiLight SemiConde" panose="020B0502040204020203" pitchFamily="34" charset="0"/>
                        </a:rPr>
                        <a:t>R - Squared</a:t>
                      </a:r>
                    </a:p>
                  </a:txBody>
                  <a:tcPr/>
                </a:tc>
                <a:tc>
                  <a:txBody>
                    <a:bodyPr/>
                    <a:lstStyle/>
                    <a:p>
                      <a:pPr algn="l"/>
                      <a:r>
                        <a:rPr lang="en-US" sz="2800" dirty="0">
                          <a:latin typeface="Bahnschrift SemiCondensed" panose="020B0502040204020203" pitchFamily="34" charset="0"/>
                        </a:rPr>
                        <a:t>0.8871324703612562</a:t>
                      </a:r>
                    </a:p>
                  </a:txBody>
                  <a:tcPr/>
                </a:tc>
                <a:extLst>
                  <a:ext uri="{0D108BD9-81ED-4DB2-BD59-A6C34878D82A}">
                    <a16:rowId xmlns:a16="http://schemas.microsoft.com/office/drawing/2014/main" val="1028368298"/>
                  </a:ext>
                </a:extLst>
              </a:tr>
              <a:tr h="653732">
                <a:tc>
                  <a:txBody>
                    <a:bodyPr/>
                    <a:lstStyle/>
                    <a:p>
                      <a:pPr algn="r"/>
                      <a:r>
                        <a:rPr lang="en-US" sz="2800" dirty="0">
                          <a:latin typeface="Bahnschrift SemiLight SemiConde" panose="020B0502040204020203" pitchFamily="34" charset="0"/>
                        </a:rPr>
                        <a:t>Mean Absolute Error</a:t>
                      </a:r>
                    </a:p>
                  </a:txBody>
                  <a:tcPr/>
                </a:tc>
                <a:tc>
                  <a:txBody>
                    <a:bodyPr/>
                    <a:lstStyle/>
                    <a:p>
                      <a:pPr algn="l"/>
                      <a:r>
                        <a:rPr lang="en-US" sz="2800" dirty="0">
                          <a:latin typeface="Bahnschrift SemiCondensed" panose="020B0502040204020203" pitchFamily="34" charset="0"/>
                        </a:rPr>
                        <a:t>19059.089077633616</a:t>
                      </a:r>
                    </a:p>
                  </a:txBody>
                  <a:tcPr/>
                </a:tc>
                <a:extLst>
                  <a:ext uri="{0D108BD9-81ED-4DB2-BD59-A6C34878D82A}">
                    <a16:rowId xmlns:a16="http://schemas.microsoft.com/office/drawing/2014/main" val="4278028133"/>
                  </a:ext>
                </a:extLst>
              </a:tr>
              <a:tr h="653732">
                <a:tc>
                  <a:txBody>
                    <a:bodyPr/>
                    <a:lstStyle/>
                    <a:p>
                      <a:pPr algn="r"/>
                      <a:r>
                        <a:rPr lang="en-US" sz="2800" dirty="0">
                          <a:latin typeface="Bahnschrift SemiLight SemiConde" panose="020B0502040204020203" pitchFamily="34" charset="0"/>
                        </a:rPr>
                        <a:t>Median Absolute Error</a:t>
                      </a:r>
                    </a:p>
                  </a:txBody>
                  <a:tcPr/>
                </a:tc>
                <a:tc>
                  <a:txBody>
                    <a:bodyPr/>
                    <a:lstStyle/>
                    <a:p>
                      <a:pPr algn="l"/>
                      <a:r>
                        <a:rPr lang="en-US" sz="2800" dirty="0">
                          <a:latin typeface="Bahnschrift SemiCondensed" panose="020B0502040204020203" pitchFamily="34" charset="0"/>
                        </a:rPr>
                        <a:t>14680.672247606039</a:t>
                      </a:r>
                    </a:p>
                  </a:txBody>
                  <a:tcPr/>
                </a:tc>
                <a:extLst>
                  <a:ext uri="{0D108BD9-81ED-4DB2-BD59-A6C34878D82A}">
                    <a16:rowId xmlns:a16="http://schemas.microsoft.com/office/drawing/2014/main" val="2933807416"/>
                  </a:ext>
                </a:extLst>
              </a:tr>
              <a:tr h="653732">
                <a:tc>
                  <a:txBody>
                    <a:bodyPr/>
                    <a:lstStyle/>
                    <a:p>
                      <a:pPr algn="r"/>
                      <a:r>
                        <a:rPr lang="en-US" sz="2800" dirty="0">
                          <a:latin typeface="Bahnschrift SemiLight SemiConde" panose="020B0502040204020203" pitchFamily="34" charset="0"/>
                        </a:rPr>
                        <a:t>Mean Squared Error</a:t>
                      </a:r>
                    </a:p>
                  </a:txBody>
                  <a:tcPr/>
                </a:tc>
                <a:tc>
                  <a:txBody>
                    <a:bodyPr/>
                    <a:lstStyle/>
                    <a:p>
                      <a:pPr algn="l"/>
                      <a:r>
                        <a:rPr lang="en-US" sz="2800" dirty="0">
                          <a:latin typeface="Bahnschrift SemiCondensed" panose="020B0502040204020203" pitchFamily="34" charset="0"/>
                        </a:rPr>
                        <a:t>670604176.1029077</a:t>
                      </a:r>
                    </a:p>
                  </a:txBody>
                  <a:tcPr/>
                </a:tc>
                <a:extLst>
                  <a:ext uri="{0D108BD9-81ED-4DB2-BD59-A6C34878D82A}">
                    <a16:rowId xmlns:a16="http://schemas.microsoft.com/office/drawing/2014/main" val="1242653285"/>
                  </a:ext>
                </a:extLst>
              </a:tr>
              <a:tr h="653732">
                <a:tc>
                  <a:txBody>
                    <a:bodyPr/>
                    <a:lstStyle/>
                    <a:p>
                      <a:pPr algn="r"/>
                      <a:r>
                        <a:rPr lang="en-US" sz="2800" dirty="0">
                          <a:latin typeface="Bahnschrift SemiLight SemiConde" panose="020B0502040204020203" pitchFamily="34" charset="0"/>
                        </a:rPr>
                        <a:t>Root Mean Squared Error</a:t>
                      </a:r>
                    </a:p>
                  </a:txBody>
                  <a:tcPr/>
                </a:tc>
                <a:tc>
                  <a:txBody>
                    <a:bodyPr/>
                    <a:lstStyle/>
                    <a:p>
                      <a:pPr algn="l"/>
                      <a:r>
                        <a:rPr lang="en-US" sz="2800" dirty="0">
                          <a:latin typeface="Bahnschrift SemiCondensed" panose="020B0502040204020203" pitchFamily="34" charset="0"/>
                        </a:rPr>
                        <a:t>25896.026260855306</a:t>
                      </a:r>
                    </a:p>
                  </a:txBody>
                  <a:tcPr/>
                </a:tc>
                <a:extLst>
                  <a:ext uri="{0D108BD9-81ED-4DB2-BD59-A6C34878D82A}">
                    <a16:rowId xmlns:a16="http://schemas.microsoft.com/office/drawing/2014/main" val="1366275119"/>
                  </a:ext>
                </a:extLst>
              </a:tr>
            </a:tbl>
          </a:graphicData>
        </a:graphic>
      </p:graphicFrame>
      <p:sp>
        <p:nvSpPr>
          <p:cNvPr id="12" name="object 11">
            <a:extLst>
              <a:ext uri="{FF2B5EF4-FFF2-40B4-BE49-F238E27FC236}">
                <a16:creationId xmlns:a16="http://schemas.microsoft.com/office/drawing/2014/main" id="{DF1FF1F8-D05F-6EB4-A173-8397478530E2}"/>
              </a:ext>
            </a:extLst>
          </p:cNvPr>
          <p:cNvSpPr/>
          <p:nvPr/>
        </p:nvSpPr>
        <p:spPr>
          <a:xfrm flipV="1">
            <a:off x="7352404" y="1054775"/>
            <a:ext cx="8427346" cy="132674"/>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graphicFrame>
        <p:nvGraphicFramePr>
          <p:cNvPr id="5" name="Table 4">
            <a:extLst>
              <a:ext uri="{FF2B5EF4-FFF2-40B4-BE49-F238E27FC236}">
                <a16:creationId xmlns:a16="http://schemas.microsoft.com/office/drawing/2014/main" id="{851B18CA-46BA-E7D0-B921-9F5471D87F27}"/>
              </a:ext>
            </a:extLst>
          </p:cNvPr>
          <p:cNvGraphicFramePr>
            <a:graphicFrameLocks noGrp="1"/>
          </p:cNvGraphicFramePr>
          <p:nvPr>
            <p:extLst>
              <p:ext uri="{D42A27DB-BD31-4B8C-83A1-F6EECF244321}">
                <p14:modId xmlns:p14="http://schemas.microsoft.com/office/powerpoint/2010/main" val="2621520632"/>
              </p:ext>
            </p:extLst>
          </p:nvPr>
        </p:nvGraphicFramePr>
        <p:xfrm>
          <a:off x="8850107" y="5976244"/>
          <a:ext cx="8296437" cy="4117779"/>
        </p:xfrm>
        <a:graphic>
          <a:graphicData uri="http://schemas.openxmlformats.org/drawingml/2006/table">
            <a:tbl>
              <a:tblPr firstRow="1" bandRow="1">
                <a:tableStyleId>{5C22544A-7EE6-4342-B048-85BDC9FD1C3A}</a:tableStyleId>
              </a:tblPr>
              <a:tblGrid>
                <a:gridCol w="3827279">
                  <a:extLst>
                    <a:ext uri="{9D8B030D-6E8A-4147-A177-3AD203B41FA5}">
                      <a16:colId xmlns:a16="http://schemas.microsoft.com/office/drawing/2014/main" val="3570684785"/>
                    </a:ext>
                  </a:extLst>
                </a:gridCol>
                <a:gridCol w="4469158">
                  <a:extLst>
                    <a:ext uri="{9D8B030D-6E8A-4147-A177-3AD203B41FA5}">
                      <a16:colId xmlns:a16="http://schemas.microsoft.com/office/drawing/2014/main" val="3818699056"/>
                    </a:ext>
                  </a:extLst>
                </a:gridCol>
              </a:tblGrid>
              <a:tr h="653732">
                <a:tc>
                  <a:txBody>
                    <a:bodyPr/>
                    <a:lstStyle/>
                    <a:p>
                      <a:pPr algn="r"/>
                      <a:r>
                        <a:rPr lang="en-US" sz="2800" dirty="0">
                          <a:latin typeface="Bahnschrift SemiLight SemiConde" panose="020B0502040204020203" pitchFamily="34" charset="0"/>
                        </a:rPr>
                        <a:t>Metric (Lasso) </a:t>
                      </a:r>
                    </a:p>
                  </a:txBody>
                  <a:tcPr/>
                </a:tc>
                <a:tc>
                  <a:txBody>
                    <a:bodyPr/>
                    <a:lstStyle/>
                    <a:p>
                      <a:pPr algn="l"/>
                      <a:r>
                        <a:rPr lang="en-US" sz="2800" dirty="0">
                          <a:latin typeface="Bahnschrift SemiLight SemiConde" panose="020B0502040204020203" pitchFamily="34" charset="0"/>
                        </a:rPr>
                        <a:t>Value</a:t>
                      </a:r>
                    </a:p>
                  </a:txBody>
                  <a:tcPr/>
                </a:tc>
                <a:extLst>
                  <a:ext uri="{0D108BD9-81ED-4DB2-BD59-A6C34878D82A}">
                    <a16:rowId xmlns:a16="http://schemas.microsoft.com/office/drawing/2014/main" val="317312529"/>
                  </a:ext>
                </a:extLst>
              </a:tr>
              <a:tr h="849119">
                <a:tc>
                  <a:txBody>
                    <a:bodyPr/>
                    <a:lstStyle/>
                    <a:p>
                      <a:pPr algn="r"/>
                      <a:r>
                        <a:rPr lang="en-US" sz="2800" dirty="0">
                          <a:latin typeface="Bahnschrift SemiLight SemiConde" panose="020B0502040204020203" pitchFamily="34" charset="0"/>
                        </a:rPr>
                        <a:t>R - Squared</a:t>
                      </a:r>
                    </a:p>
                  </a:txBody>
                  <a:tcPr/>
                </a:tc>
                <a:tc>
                  <a:txBody>
                    <a:bodyPr/>
                    <a:lstStyle/>
                    <a:p>
                      <a:pPr algn="l"/>
                      <a:r>
                        <a:rPr lang="en-US" sz="2800" dirty="0">
                          <a:latin typeface="Bahnschrift SemiCondensed" panose="020B0502040204020203" pitchFamily="34" charset="0"/>
                        </a:rPr>
                        <a:t>0.8874283150793292</a:t>
                      </a:r>
                    </a:p>
                  </a:txBody>
                  <a:tcPr/>
                </a:tc>
                <a:extLst>
                  <a:ext uri="{0D108BD9-81ED-4DB2-BD59-A6C34878D82A}">
                    <a16:rowId xmlns:a16="http://schemas.microsoft.com/office/drawing/2014/main" val="1028368298"/>
                  </a:ext>
                </a:extLst>
              </a:tr>
              <a:tr h="653732">
                <a:tc>
                  <a:txBody>
                    <a:bodyPr/>
                    <a:lstStyle/>
                    <a:p>
                      <a:pPr algn="r"/>
                      <a:r>
                        <a:rPr lang="en-US" sz="2800" dirty="0">
                          <a:latin typeface="Bahnschrift SemiLight SemiConde" panose="020B0502040204020203" pitchFamily="34" charset="0"/>
                        </a:rPr>
                        <a:t>Mean Absolute Error</a:t>
                      </a:r>
                    </a:p>
                  </a:txBody>
                  <a:tcPr/>
                </a:tc>
                <a:tc>
                  <a:txBody>
                    <a:bodyPr/>
                    <a:lstStyle/>
                    <a:p>
                      <a:pPr algn="l"/>
                      <a:r>
                        <a:rPr lang="en-US" sz="2800" dirty="0">
                          <a:latin typeface="Bahnschrift SemiCondensed" panose="020B0502040204020203" pitchFamily="34" charset="0"/>
                        </a:rPr>
                        <a:t>19039.356262231824</a:t>
                      </a:r>
                    </a:p>
                  </a:txBody>
                  <a:tcPr/>
                </a:tc>
                <a:extLst>
                  <a:ext uri="{0D108BD9-81ED-4DB2-BD59-A6C34878D82A}">
                    <a16:rowId xmlns:a16="http://schemas.microsoft.com/office/drawing/2014/main" val="4278028133"/>
                  </a:ext>
                </a:extLst>
              </a:tr>
              <a:tr h="653732">
                <a:tc>
                  <a:txBody>
                    <a:bodyPr/>
                    <a:lstStyle/>
                    <a:p>
                      <a:pPr algn="r"/>
                      <a:r>
                        <a:rPr lang="en-US" sz="2800" dirty="0">
                          <a:latin typeface="Bahnschrift SemiLight SemiConde" panose="020B0502040204020203" pitchFamily="34" charset="0"/>
                        </a:rPr>
                        <a:t>Median Absolute Error</a:t>
                      </a:r>
                    </a:p>
                  </a:txBody>
                  <a:tcPr/>
                </a:tc>
                <a:tc>
                  <a:txBody>
                    <a:bodyPr/>
                    <a:lstStyle/>
                    <a:p>
                      <a:pPr algn="l"/>
                      <a:r>
                        <a:rPr lang="en-US" sz="2800" dirty="0">
                          <a:latin typeface="Bahnschrift SemiCondensed" panose="020B0502040204020203" pitchFamily="34" charset="0"/>
                        </a:rPr>
                        <a:t>14552.458647036576</a:t>
                      </a:r>
                    </a:p>
                  </a:txBody>
                  <a:tcPr/>
                </a:tc>
                <a:extLst>
                  <a:ext uri="{0D108BD9-81ED-4DB2-BD59-A6C34878D82A}">
                    <a16:rowId xmlns:a16="http://schemas.microsoft.com/office/drawing/2014/main" val="2933807416"/>
                  </a:ext>
                </a:extLst>
              </a:tr>
              <a:tr h="653732">
                <a:tc>
                  <a:txBody>
                    <a:bodyPr/>
                    <a:lstStyle/>
                    <a:p>
                      <a:pPr algn="r"/>
                      <a:r>
                        <a:rPr lang="en-US" sz="2800" dirty="0">
                          <a:latin typeface="Bahnschrift SemiLight SemiConde" panose="020B0502040204020203" pitchFamily="34" charset="0"/>
                        </a:rPr>
                        <a:t>Mean Squared Error</a:t>
                      </a:r>
                    </a:p>
                  </a:txBody>
                  <a:tcPr/>
                </a:tc>
                <a:tc>
                  <a:txBody>
                    <a:bodyPr/>
                    <a:lstStyle/>
                    <a:p>
                      <a:pPr algn="l"/>
                      <a:r>
                        <a:rPr lang="en-US" sz="2800" dirty="0">
                          <a:latin typeface="Bahnschrift SemiCondensed" panose="020B0502040204020203" pitchFamily="34" charset="0"/>
                        </a:rPr>
                        <a:t>668846410.1266992</a:t>
                      </a:r>
                    </a:p>
                  </a:txBody>
                  <a:tcPr/>
                </a:tc>
                <a:extLst>
                  <a:ext uri="{0D108BD9-81ED-4DB2-BD59-A6C34878D82A}">
                    <a16:rowId xmlns:a16="http://schemas.microsoft.com/office/drawing/2014/main" val="1242653285"/>
                  </a:ext>
                </a:extLst>
              </a:tr>
              <a:tr h="653732">
                <a:tc>
                  <a:txBody>
                    <a:bodyPr/>
                    <a:lstStyle/>
                    <a:p>
                      <a:pPr algn="r"/>
                      <a:r>
                        <a:rPr lang="en-US" sz="2800" dirty="0">
                          <a:latin typeface="Bahnschrift SemiLight SemiConde" panose="020B0502040204020203" pitchFamily="34" charset="0"/>
                        </a:rPr>
                        <a:t>Root Mean Squared Error</a:t>
                      </a:r>
                    </a:p>
                  </a:txBody>
                  <a:tcPr/>
                </a:tc>
                <a:tc>
                  <a:txBody>
                    <a:bodyPr/>
                    <a:lstStyle/>
                    <a:p>
                      <a:pPr algn="l"/>
                      <a:r>
                        <a:rPr lang="en-US" sz="2800" dirty="0">
                          <a:latin typeface="Bahnschrift SemiCondensed" panose="020B0502040204020203" pitchFamily="34" charset="0"/>
                        </a:rPr>
                        <a:t>25862.06507854118</a:t>
                      </a:r>
                    </a:p>
                  </a:txBody>
                  <a:tcPr/>
                </a:tc>
                <a:extLst>
                  <a:ext uri="{0D108BD9-81ED-4DB2-BD59-A6C34878D82A}">
                    <a16:rowId xmlns:a16="http://schemas.microsoft.com/office/drawing/2014/main" val="1366275119"/>
                  </a:ext>
                </a:extLst>
              </a:tr>
            </a:tbl>
          </a:graphicData>
        </a:graphic>
      </p:graphicFrame>
      <p:graphicFrame>
        <p:nvGraphicFramePr>
          <p:cNvPr id="9" name="Table 8">
            <a:extLst>
              <a:ext uri="{FF2B5EF4-FFF2-40B4-BE49-F238E27FC236}">
                <a16:creationId xmlns:a16="http://schemas.microsoft.com/office/drawing/2014/main" id="{9A91B1A8-9CB4-077E-6E31-448A1C1B0107}"/>
              </a:ext>
            </a:extLst>
          </p:cNvPr>
          <p:cNvGraphicFramePr>
            <a:graphicFrameLocks noGrp="1"/>
          </p:cNvGraphicFramePr>
          <p:nvPr>
            <p:extLst>
              <p:ext uri="{D42A27DB-BD31-4B8C-83A1-F6EECF244321}">
                <p14:modId xmlns:p14="http://schemas.microsoft.com/office/powerpoint/2010/main" val="2639398341"/>
              </p:ext>
            </p:extLst>
          </p:nvPr>
        </p:nvGraphicFramePr>
        <p:xfrm>
          <a:off x="213639" y="5976243"/>
          <a:ext cx="8296437" cy="4117779"/>
        </p:xfrm>
        <a:graphic>
          <a:graphicData uri="http://schemas.openxmlformats.org/drawingml/2006/table">
            <a:tbl>
              <a:tblPr firstRow="1" bandRow="1">
                <a:tableStyleId>{5C22544A-7EE6-4342-B048-85BDC9FD1C3A}</a:tableStyleId>
              </a:tblPr>
              <a:tblGrid>
                <a:gridCol w="3827279">
                  <a:extLst>
                    <a:ext uri="{9D8B030D-6E8A-4147-A177-3AD203B41FA5}">
                      <a16:colId xmlns:a16="http://schemas.microsoft.com/office/drawing/2014/main" val="3570684785"/>
                    </a:ext>
                  </a:extLst>
                </a:gridCol>
                <a:gridCol w="4469158">
                  <a:extLst>
                    <a:ext uri="{9D8B030D-6E8A-4147-A177-3AD203B41FA5}">
                      <a16:colId xmlns:a16="http://schemas.microsoft.com/office/drawing/2014/main" val="3818699056"/>
                    </a:ext>
                  </a:extLst>
                </a:gridCol>
              </a:tblGrid>
              <a:tr h="653732">
                <a:tc>
                  <a:txBody>
                    <a:bodyPr/>
                    <a:lstStyle/>
                    <a:p>
                      <a:pPr algn="r"/>
                      <a:r>
                        <a:rPr lang="en-US" sz="2800" dirty="0">
                          <a:latin typeface="Bahnschrift SemiLight SemiConde" panose="020B0502040204020203" pitchFamily="34" charset="0"/>
                        </a:rPr>
                        <a:t>Metric (Ridge) </a:t>
                      </a:r>
                    </a:p>
                  </a:txBody>
                  <a:tcPr/>
                </a:tc>
                <a:tc>
                  <a:txBody>
                    <a:bodyPr/>
                    <a:lstStyle/>
                    <a:p>
                      <a:pPr algn="l"/>
                      <a:r>
                        <a:rPr lang="en-US" sz="2800" dirty="0">
                          <a:latin typeface="Bahnschrift SemiLight SemiConde" panose="020B0502040204020203" pitchFamily="34" charset="0"/>
                        </a:rPr>
                        <a:t>Value</a:t>
                      </a:r>
                    </a:p>
                  </a:txBody>
                  <a:tcPr/>
                </a:tc>
                <a:extLst>
                  <a:ext uri="{0D108BD9-81ED-4DB2-BD59-A6C34878D82A}">
                    <a16:rowId xmlns:a16="http://schemas.microsoft.com/office/drawing/2014/main" val="317312529"/>
                  </a:ext>
                </a:extLst>
              </a:tr>
              <a:tr h="849119">
                <a:tc>
                  <a:txBody>
                    <a:bodyPr/>
                    <a:lstStyle/>
                    <a:p>
                      <a:pPr algn="r"/>
                      <a:r>
                        <a:rPr lang="en-US" sz="2800" dirty="0">
                          <a:latin typeface="Bahnschrift SemiLight SemiConde" panose="020B0502040204020203" pitchFamily="34" charset="0"/>
                        </a:rPr>
                        <a:t>R - Squared</a:t>
                      </a:r>
                    </a:p>
                  </a:txBody>
                  <a:tcPr/>
                </a:tc>
                <a:tc>
                  <a:txBody>
                    <a:bodyPr/>
                    <a:lstStyle/>
                    <a:p>
                      <a:pPr algn="l"/>
                      <a:r>
                        <a:rPr lang="en-US" sz="2800" dirty="0">
                          <a:latin typeface="Bahnschrift SemiCondensed" panose="020B0502040204020203" pitchFamily="34" charset="0"/>
                        </a:rPr>
                        <a:t>0.8872678653805913</a:t>
                      </a:r>
                    </a:p>
                  </a:txBody>
                  <a:tcPr/>
                </a:tc>
                <a:extLst>
                  <a:ext uri="{0D108BD9-81ED-4DB2-BD59-A6C34878D82A}">
                    <a16:rowId xmlns:a16="http://schemas.microsoft.com/office/drawing/2014/main" val="1028368298"/>
                  </a:ext>
                </a:extLst>
              </a:tr>
              <a:tr h="653732">
                <a:tc>
                  <a:txBody>
                    <a:bodyPr/>
                    <a:lstStyle/>
                    <a:p>
                      <a:pPr algn="r"/>
                      <a:r>
                        <a:rPr lang="en-US" sz="2800" dirty="0">
                          <a:latin typeface="Bahnschrift SemiLight SemiConde" panose="020B0502040204020203" pitchFamily="34" charset="0"/>
                        </a:rPr>
                        <a:t>Mean Absolute Error</a:t>
                      </a:r>
                    </a:p>
                  </a:txBody>
                  <a:tcPr/>
                </a:tc>
                <a:tc>
                  <a:txBody>
                    <a:bodyPr/>
                    <a:lstStyle/>
                    <a:p>
                      <a:pPr algn="l"/>
                      <a:r>
                        <a:rPr lang="en-US" sz="2800" dirty="0">
                          <a:latin typeface="Bahnschrift SemiCondensed" panose="020B0502040204020203" pitchFamily="34" charset="0"/>
                        </a:rPr>
                        <a:t>19033.69638362567</a:t>
                      </a:r>
                    </a:p>
                  </a:txBody>
                  <a:tcPr/>
                </a:tc>
                <a:extLst>
                  <a:ext uri="{0D108BD9-81ED-4DB2-BD59-A6C34878D82A}">
                    <a16:rowId xmlns:a16="http://schemas.microsoft.com/office/drawing/2014/main" val="4278028133"/>
                  </a:ext>
                </a:extLst>
              </a:tr>
              <a:tr h="653732">
                <a:tc>
                  <a:txBody>
                    <a:bodyPr/>
                    <a:lstStyle/>
                    <a:p>
                      <a:pPr algn="r"/>
                      <a:r>
                        <a:rPr lang="en-US" sz="2800" dirty="0">
                          <a:latin typeface="Bahnschrift SemiLight SemiConde" panose="020B0502040204020203" pitchFamily="34" charset="0"/>
                        </a:rPr>
                        <a:t>Median Absolute Error</a:t>
                      </a:r>
                    </a:p>
                  </a:txBody>
                  <a:tcPr/>
                </a:tc>
                <a:tc>
                  <a:txBody>
                    <a:bodyPr/>
                    <a:lstStyle/>
                    <a:p>
                      <a:pPr algn="l"/>
                      <a:r>
                        <a:rPr lang="en-US" sz="2800" dirty="0">
                          <a:latin typeface="Bahnschrift SemiCondensed" panose="020B0502040204020203" pitchFamily="34" charset="0"/>
                        </a:rPr>
                        <a:t>14572.504790880485</a:t>
                      </a:r>
                    </a:p>
                  </a:txBody>
                  <a:tcPr/>
                </a:tc>
                <a:extLst>
                  <a:ext uri="{0D108BD9-81ED-4DB2-BD59-A6C34878D82A}">
                    <a16:rowId xmlns:a16="http://schemas.microsoft.com/office/drawing/2014/main" val="2933807416"/>
                  </a:ext>
                </a:extLst>
              </a:tr>
              <a:tr h="653732">
                <a:tc>
                  <a:txBody>
                    <a:bodyPr/>
                    <a:lstStyle/>
                    <a:p>
                      <a:pPr algn="r"/>
                      <a:r>
                        <a:rPr lang="en-US" sz="2800" dirty="0">
                          <a:latin typeface="Bahnschrift SemiLight SemiConde" panose="020B0502040204020203" pitchFamily="34" charset="0"/>
                        </a:rPr>
                        <a:t>Mean Squared Error</a:t>
                      </a:r>
                    </a:p>
                  </a:txBody>
                  <a:tcPr/>
                </a:tc>
                <a:tc>
                  <a:txBody>
                    <a:bodyPr/>
                    <a:lstStyle/>
                    <a:p>
                      <a:pPr algn="l"/>
                      <a:r>
                        <a:rPr lang="en-US" sz="2800" dirty="0">
                          <a:latin typeface="Bahnschrift SemiCondensed" panose="020B0502040204020203" pitchFamily="34" charset="0"/>
                        </a:rPr>
                        <a:t>669799724.4977359</a:t>
                      </a:r>
                    </a:p>
                  </a:txBody>
                  <a:tcPr/>
                </a:tc>
                <a:extLst>
                  <a:ext uri="{0D108BD9-81ED-4DB2-BD59-A6C34878D82A}">
                    <a16:rowId xmlns:a16="http://schemas.microsoft.com/office/drawing/2014/main" val="1242653285"/>
                  </a:ext>
                </a:extLst>
              </a:tr>
              <a:tr h="653732">
                <a:tc>
                  <a:txBody>
                    <a:bodyPr/>
                    <a:lstStyle/>
                    <a:p>
                      <a:pPr algn="r"/>
                      <a:r>
                        <a:rPr lang="en-US" sz="2800" dirty="0">
                          <a:latin typeface="Bahnschrift SemiLight SemiConde" panose="020B0502040204020203" pitchFamily="34" charset="0"/>
                        </a:rPr>
                        <a:t>Root Mean Squared Error</a:t>
                      </a:r>
                    </a:p>
                  </a:txBody>
                  <a:tcPr/>
                </a:tc>
                <a:tc>
                  <a:txBody>
                    <a:bodyPr/>
                    <a:lstStyle/>
                    <a:p>
                      <a:pPr algn="l"/>
                      <a:r>
                        <a:rPr lang="en-US" sz="2800" dirty="0">
                          <a:latin typeface="Bahnschrift SemiCondensed" panose="020B0502040204020203" pitchFamily="34" charset="0"/>
                        </a:rPr>
                        <a:t>25880.489263105825</a:t>
                      </a:r>
                    </a:p>
                  </a:txBody>
                  <a:tcPr/>
                </a:tc>
                <a:extLst>
                  <a:ext uri="{0D108BD9-81ED-4DB2-BD59-A6C34878D82A}">
                    <a16:rowId xmlns:a16="http://schemas.microsoft.com/office/drawing/2014/main" val="1366275119"/>
                  </a:ext>
                </a:extLst>
              </a:tr>
            </a:tbl>
          </a:graphicData>
        </a:graphic>
      </p:graphicFrame>
    </p:spTree>
    <p:extLst>
      <p:ext uri="{BB962C8B-B14F-4D97-AF65-F5344CB8AC3E}">
        <p14:creationId xmlns:p14="http://schemas.microsoft.com/office/powerpoint/2010/main" val="139998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54666" y="12"/>
            <a:ext cx="7833586" cy="5420931"/>
            <a:chOff x="10454666" y="12"/>
            <a:chExt cx="7833586" cy="5420931"/>
          </a:xfrm>
        </p:grpSpPr>
        <p:sp>
          <p:nvSpPr>
            <p:cNvPr id="3" name="object 3"/>
            <p:cNvSpPr/>
            <p:nvPr/>
          </p:nvSpPr>
          <p:spPr>
            <a:xfrm>
              <a:off x="11205261" y="12"/>
              <a:ext cx="7082790" cy="5093970"/>
            </a:xfrm>
            <a:custGeom>
              <a:avLst/>
              <a:gdLst/>
              <a:ahLst/>
              <a:cxnLst/>
              <a:rect l="l" t="t" r="r" b="b"/>
              <a:pathLst>
                <a:path w="7082790" h="5093970">
                  <a:moveTo>
                    <a:pt x="2938856" y="3168307"/>
                  </a:moveTo>
                  <a:lnTo>
                    <a:pt x="1738312" y="1965236"/>
                  </a:lnTo>
                  <a:lnTo>
                    <a:pt x="0" y="3703548"/>
                  </a:lnTo>
                  <a:lnTo>
                    <a:pt x="1200556" y="4906632"/>
                  </a:lnTo>
                  <a:lnTo>
                    <a:pt x="2938856" y="3168307"/>
                  </a:lnTo>
                  <a:close/>
                </a:path>
                <a:path w="7082790" h="5093970">
                  <a:moveTo>
                    <a:pt x="7082688" y="558761"/>
                  </a:moveTo>
                  <a:lnTo>
                    <a:pt x="6523939" y="0"/>
                  </a:lnTo>
                  <a:lnTo>
                    <a:pt x="3813937" y="0"/>
                  </a:lnTo>
                  <a:lnTo>
                    <a:pt x="1944687" y="1869211"/>
                  </a:lnTo>
                  <a:lnTo>
                    <a:pt x="5168963" y="5093424"/>
                  </a:lnTo>
                  <a:lnTo>
                    <a:pt x="7082688" y="3179661"/>
                  </a:lnTo>
                  <a:lnTo>
                    <a:pt x="7082688" y="558761"/>
                  </a:lnTo>
                  <a:close/>
                </a:path>
              </a:pathLst>
            </a:custGeom>
            <a:solidFill>
              <a:srgbClr val="70B1DA"/>
            </a:solidFill>
          </p:spPr>
          <p:txBody>
            <a:bodyPr wrap="square" lIns="0" tIns="0" rIns="0" bIns="0" rtlCol="0"/>
            <a:lstStyle/>
            <a:p>
              <a:endParaRPr dirty="0"/>
            </a:p>
          </p:txBody>
        </p:sp>
        <p:sp>
          <p:nvSpPr>
            <p:cNvPr id="4" name="object 4"/>
            <p:cNvSpPr/>
            <p:nvPr/>
          </p:nvSpPr>
          <p:spPr>
            <a:xfrm>
              <a:off x="10454666" y="1264988"/>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dirty="0"/>
            </a:p>
          </p:txBody>
        </p:sp>
        <p:sp>
          <p:nvSpPr>
            <p:cNvPr id="5" name="object 5"/>
            <p:cNvSpPr/>
            <p:nvPr/>
          </p:nvSpPr>
          <p:spPr>
            <a:xfrm>
              <a:off x="16535017" y="3474668"/>
              <a:ext cx="1753235" cy="1946275"/>
            </a:xfrm>
            <a:custGeom>
              <a:avLst/>
              <a:gdLst/>
              <a:ahLst/>
              <a:cxnLst/>
              <a:rect l="l" t="t" r="r" b="b"/>
              <a:pathLst>
                <a:path w="1753234" h="1946275">
                  <a:moveTo>
                    <a:pt x="1752993" y="0"/>
                  </a:moveTo>
                  <a:lnTo>
                    <a:pt x="0" y="1751458"/>
                  </a:lnTo>
                  <a:lnTo>
                    <a:pt x="194690" y="1946187"/>
                  </a:lnTo>
                  <a:lnTo>
                    <a:pt x="1752993" y="386511"/>
                  </a:lnTo>
                  <a:lnTo>
                    <a:pt x="1752993"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9"/>
              <a:ext cx="4617085" cy="3485515"/>
            </a:xfrm>
            <a:custGeom>
              <a:avLst/>
              <a:gdLst/>
              <a:ahLst/>
              <a:cxnLst/>
              <a:rect l="l" t="t" r="r" b="b"/>
              <a:pathLst>
                <a:path w="4617085" h="3485515">
                  <a:moveTo>
                    <a:pt x="1392351" y="0"/>
                  </a:moveTo>
                  <a:lnTo>
                    <a:pt x="0" y="1391810"/>
                  </a:lnTo>
                  <a:lnTo>
                    <a:pt x="0" y="3485133"/>
                  </a:lnTo>
                  <a:lnTo>
                    <a:pt x="4354490" y="3485133"/>
                  </a:lnTo>
                  <a:lnTo>
                    <a:pt x="4616564" y="3222958"/>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8"/>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txBox="1">
            <a:spLocks noGrp="1"/>
          </p:cNvSpPr>
          <p:nvPr>
            <p:ph type="title"/>
          </p:nvPr>
        </p:nvSpPr>
        <p:spPr>
          <a:xfrm>
            <a:off x="-534005" y="-573475"/>
            <a:ext cx="10696843" cy="2191176"/>
          </a:xfrm>
          <a:prstGeom prst="rect">
            <a:avLst/>
          </a:prstGeom>
        </p:spPr>
        <p:txBody>
          <a:bodyPr vert="horz" wrap="square" lIns="0" tIns="1141285" rIns="0" bIns="0" rtlCol="0">
            <a:spAutoFit/>
          </a:bodyPr>
          <a:lstStyle/>
          <a:p>
            <a:pPr marL="1000760">
              <a:lnSpc>
                <a:spcPct val="100000"/>
              </a:lnSpc>
              <a:spcBef>
                <a:spcPts val="100"/>
              </a:spcBef>
            </a:pPr>
            <a:r>
              <a:rPr lang="en-US" sz="6750" spc="135" dirty="0">
                <a:latin typeface="Bahnschrift SemiCondensed" panose="020B0502040204020203" pitchFamily="34" charset="0"/>
              </a:rPr>
              <a:t>Predictive Insights</a:t>
            </a:r>
            <a:endParaRPr sz="6750" dirty="0">
              <a:latin typeface="Bahnschrift SemiCondensed" panose="020B0502040204020203" pitchFamily="34" charset="0"/>
            </a:endParaRPr>
          </a:p>
        </p:txBody>
      </p:sp>
      <p:sp>
        <p:nvSpPr>
          <p:cNvPr id="11" name="object 11"/>
          <p:cNvSpPr txBox="1"/>
          <p:nvPr/>
        </p:nvSpPr>
        <p:spPr>
          <a:xfrm>
            <a:off x="5019862" y="2275810"/>
            <a:ext cx="6039485" cy="6737742"/>
          </a:xfrm>
          <a:prstGeom prst="rect">
            <a:avLst/>
          </a:prstGeom>
        </p:spPr>
        <p:txBody>
          <a:bodyPr vert="horz" wrap="square" lIns="0" tIns="12700" rIns="0" bIns="0" rtlCol="0">
            <a:spAutoFit/>
          </a:bodyPr>
          <a:lstStyle/>
          <a:p>
            <a:pPr marL="12700" marR="5080" indent="485140" algn="l">
              <a:lnSpc>
                <a:spcPct val="100000"/>
              </a:lnSpc>
              <a:spcBef>
                <a:spcPts val="100"/>
              </a:spcBef>
              <a:tabLst>
                <a:tab pos="5243195" algn="l"/>
              </a:tabLst>
            </a:pPr>
            <a:r>
              <a:rPr lang="en-US" sz="2700" dirty="0">
                <a:solidFill>
                  <a:srgbClr val="FFFFFF"/>
                </a:solidFill>
                <a:latin typeface="Bahnschrift SemiLight SemiConde" panose="020B0502040204020203" pitchFamily="34" charset="0"/>
                <a:cs typeface="Arial"/>
              </a:rPr>
              <a:t>Here are some interesting conclusions from the lasso coefficients listed in the </a:t>
            </a:r>
            <a:r>
              <a:rPr lang="en-US" sz="2700" dirty="0" err="1">
                <a:solidFill>
                  <a:srgbClr val="FFFFFF"/>
                </a:solidFill>
                <a:latin typeface="Bahnschrift SemiLight SemiConde" panose="020B0502040204020203" pitchFamily="34" charset="0"/>
                <a:cs typeface="Arial"/>
              </a:rPr>
              <a:t>DataFrame</a:t>
            </a:r>
            <a:r>
              <a:rPr lang="en-US" sz="2700" dirty="0">
                <a:solidFill>
                  <a:srgbClr val="FFFFFF"/>
                </a:solidFill>
                <a:latin typeface="Bahnschrift SemiLight SemiConde" panose="020B0502040204020203" pitchFamily="34" charset="0"/>
                <a:cs typeface="Arial"/>
              </a:rPr>
              <a:t>:</a:t>
            </a:r>
          </a:p>
          <a:p>
            <a:pPr marL="12700" marR="5080" indent="485140" algn="l">
              <a:lnSpc>
                <a:spcPct val="100000"/>
              </a:lnSpc>
              <a:spcBef>
                <a:spcPts val="100"/>
              </a:spcBef>
              <a:tabLst>
                <a:tab pos="5243195" algn="l"/>
              </a:tabLst>
            </a:pPr>
            <a:endParaRPr lang="en-US" sz="2700" dirty="0">
              <a:solidFill>
                <a:srgbClr val="FFFFFF"/>
              </a:solidFill>
              <a:latin typeface="Bahnschrift SemiLight SemiConde" panose="020B0502040204020203" pitchFamily="34" charset="0"/>
              <a:cs typeface="Arial"/>
            </a:endParaRPr>
          </a:p>
          <a:p>
            <a:pPr marL="469900" marR="5080" indent="-457200" algn="l">
              <a:lnSpc>
                <a:spcPct val="100000"/>
              </a:lnSpc>
              <a:spcBef>
                <a:spcPts val="100"/>
              </a:spcBef>
              <a:buFont typeface="Arial" panose="020B0604020202020204" pitchFamily="34" charset="0"/>
              <a:buChar char="•"/>
              <a:tabLst>
                <a:tab pos="5243195" algn="l"/>
              </a:tabLst>
            </a:pPr>
            <a:r>
              <a:rPr lang="en-US" sz="2700" dirty="0">
                <a:solidFill>
                  <a:srgbClr val="FFFFFF"/>
                </a:solidFill>
                <a:latin typeface="Bahnschrift SemiLight SemiConde" panose="020B0502040204020203" pitchFamily="34" charset="0"/>
                <a:cs typeface="Arial"/>
              </a:rPr>
              <a:t>holding all else constant, for </a:t>
            </a:r>
            <a:r>
              <a:rPr lang="en-US" sz="2700" u="sng" dirty="0">
                <a:solidFill>
                  <a:srgbClr val="FFFFFF"/>
                </a:solidFill>
                <a:latin typeface="Bahnschrift SemiLight SemiConde" panose="020B0502040204020203" pitchFamily="34" charset="0"/>
                <a:cs typeface="Arial"/>
              </a:rPr>
              <a:t>every one car increase </a:t>
            </a:r>
            <a:r>
              <a:rPr lang="en-US" sz="2700" dirty="0">
                <a:solidFill>
                  <a:srgbClr val="FFFFFF"/>
                </a:solidFill>
                <a:latin typeface="Bahnschrift SemiLight SemiConde" panose="020B0502040204020203" pitchFamily="34" charset="0"/>
                <a:cs typeface="Arial"/>
              </a:rPr>
              <a:t>in Garage Cars, expect the Sale Price to increase by about </a:t>
            </a:r>
            <a:r>
              <a:rPr lang="en-US" sz="2700" b="1" dirty="0">
                <a:solidFill>
                  <a:srgbClr val="FFFFFF"/>
                </a:solidFill>
                <a:latin typeface="Bahnschrift SemiCondensed" panose="020B0502040204020203" pitchFamily="34" charset="0"/>
                <a:cs typeface="Arial"/>
              </a:rPr>
              <a:t>$3,740</a:t>
            </a:r>
            <a:r>
              <a:rPr lang="en-US" sz="2700" dirty="0">
                <a:solidFill>
                  <a:srgbClr val="FFFFFF"/>
                </a:solidFill>
                <a:latin typeface="Bahnschrift SemiLight SemiConde" panose="020B0502040204020203" pitchFamily="34" charset="0"/>
                <a:cs typeface="Arial"/>
              </a:rPr>
              <a:t>.</a:t>
            </a:r>
          </a:p>
          <a:p>
            <a:pPr marL="469900" marR="5080" indent="-457200" algn="l">
              <a:lnSpc>
                <a:spcPct val="100000"/>
              </a:lnSpc>
              <a:spcBef>
                <a:spcPts val="100"/>
              </a:spcBef>
              <a:buFont typeface="Arial" panose="020B0604020202020204" pitchFamily="34" charset="0"/>
              <a:buChar char="•"/>
              <a:tabLst>
                <a:tab pos="5243195" algn="l"/>
              </a:tabLst>
            </a:pPr>
            <a:endParaRPr lang="en-US" sz="2700" dirty="0">
              <a:solidFill>
                <a:srgbClr val="FFFFFF"/>
              </a:solidFill>
              <a:latin typeface="Bahnschrift SemiLight SemiConde" panose="020B0502040204020203" pitchFamily="34" charset="0"/>
              <a:cs typeface="Arial"/>
            </a:endParaRPr>
          </a:p>
          <a:p>
            <a:pPr marL="469900" marR="5080" indent="-457200" algn="l">
              <a:lnSpc>
                <a:spcPct val="100000"/>
              </a:lnSpc>
              <a:spcBef>
                <a:spcPts val="100"/>
              </a:spcBef>
              <a:buFont typeface="Arial" panose="020B0604020202020204" pitchFamily="34" charset="0"/>
              <a:buChar char="•"/>
              <a:tabLst>
                <a:tab pos="5243195" algn="l"/>
              </a:tabLst>
            </a:pPr>
            <a:r>
              <a:rPr lang="en-US" sz="2700" dirty="0">
                <a:solidFill>
                  <a:srgbClr val="FFFFFF"/>
                </a:solidFill>
                <a:latin typeface="Bahnschrift SemiLight SemiConde" panose="020B0502040204020203" pitchFamily="34" charset="0"/>
                <a:cs typeface="Arial"/>
              </a:rPr>
              <a:t>holding all else constant, for every </a:t>
            </a:r>
            <a:r>
              <a:rPr lang="en-US" sz="2700" u="sng" dirty="0">
                <a:solidFill>
                  <a:srgbClr val="FFFFFF"/>
                </a:solidFill>
                <a:latin typeface="Bahnschrift SemiLight SemiConde" panose="020B0502040204020203" pitchFamily="34" charset="0"/>
                <a:cs typeface="Arial"/>
              </a:rPr>
              <a:t>one year increase </a:t>
            </a:r>
            <a:r>
              <a:rPr lang="en-US" sz="2700" dirty="0">
                <a:solidFill>
                  <a:srgbClr val="FFFFFF"/>
                </a:solidFill>
                <a:latin typeface="Bahnschrift SemiLight SemiConde" panose="020B0502040204020203" pitchFamily="34" charset="0"/>
                <a:cs typeface="Arial"/>
              </a:rPr>
              <a:t>in Year Built, expect the Sale Price to increase by about </a:t>
            </a:r>
            <a:r>
              <a:rPr lang="en-US" sz="2700" b="1" dirty="0">
                <a:solidFill>
                  <a:srgbClr val="FFFFFF"/>
                </a:solidFill>
                <a:latin typeface="Bahnschrift SemiLight SemiConde" panose="020B0502040204020203" pitchFamily="34" charset="0"/>
                <a:cs typeface="Arial"/>
              </a:rPr>
              <a:t>$3,680</a:t>
            </a:r>
            <a:r>
              <a:rPr lang="en-US" sz="2700" dirty="0">
                <a:solidFill>
                  <a:srgbClr val="FFFFFF"/>
                </a:solidFill>
                <a:latin typeface="Bahnschrift SemiLight SemiConde" panose="020B0502040204020203" pitchFamily="34" charset="0"/>
                <a:cs typeface="Arial"/>
              </a:rPr>
              <a:t>.</a:t>
            </a:r>
          </a:p>
          <a:p>
            <a:pPr marL="469900" marR="5080" indent="-457200" algn="l">
              <a:lnSpc>
                <a:spcPct val="100000"/>
              </a:lnSpc>
              <a:spcBef>
                <a:spcPts val="100"/>
              </a:spcBef>
              <a:buFont typeface="Arial" panose="020B0604020202020204" pitchFamily="34" charset="0"/>
              <a:buChar char="•"/>
              <a:tabLst>
                <a:tab pos="5243195" algn="l"/>
              </a:tabLst>
            </a:pPr>
            <a:endParaRPr lang="en-US" sz="2700" dirty="0">
              <a:solidFill>
                <a:srgbClr val="FFFFFF"/>
              </a:solidFill>
              <a:latin typeface="Bahnschrift SemiLight SemiConde" panose="020B0502040204020203" pitchFamily="34" charset="0"/>
              <a:cs typeface="Arial"/>
            </a:endParaRPr>
          </a:p>
          <a:p>
            <a:pPr marL="469900" marR="5080" indent="-457200" algn="l">
              <a:lnSpc>
                <a:spcPct val="100000"/>
              </a:lnSpc>
              <a:spcBef>
                <a:spcPts val="100"/>
              </a:spcBef>
              <a:buFont typeface="Arial" panose="020B0604020202020204" pitchFamily="34" charset="0"/>
              <a:buChar char="•"/>
              <a:tabLst>
                <a:tab pos="5243195" algn="l"/>
              </a:tabLst>
            </a:pPr>
            <a:r>
              <a:rPr lang="en-US" sz="2700" dirty="0">
                <a:solidFill>
                  <a:srgbClr val="FFFFFF"/>
                </a:solidFill>
                <a:latin typeface="Bahnschrift SemiLight SemiConde" panose="020B0502040204020203" pitchFamily="34" charset="0"/>
                <a:cs typeface="Arial"/>
              </a:rPr>
              <a:t>holding all else constant, for every </a:t>
            </a:r>
            <a:r>
              <a:rPr lang="en-US" sz="2700" u="sng" dirty="0">
                <a:solidFill>
                  <a:srgbClr val="FFFFFF"/>
                </a:solidFill>
                <a:latin typeface="Bahnschrift SemiLight SemiConde" panose="020B0502040204020203" pitchFamily="34" charset="0"/>
                <a:cs typeface="Arial"/>
              </a:rPr>
              <a:t>increase in value by 1,</a:t>
            </a:r>
            <a:r>
              <a:rPr lang="en-US" sz="2700" dirty="0">
                <a:solidFill>
                  <a:srgbClr val="FFFFFF"/>
                </a:solidFill>
                <a:latin typeface="Bahnschrift SemiLight SemiConde" panose="020B0502040204020203" pitchFamily="34" charset="0"/>
                <a:cs typeface="Arial"/>
              </a:rPr>
              <a:t> in Overall Quality, expect the Sale Price to increase by about </a:t>
            </a:r>
            <a:r>
              <a:rPr lang="en-US" sz="2700" b="1" dirty="0">
                <a:solidFill>
                  <a:srgbClr val="FFFFFF"/>
                </a:solidFill>
                <a:latin typeface="Bahnschrift SemiLight SemiConde" panose="020B0502040204020203" pitchFamily="34" charset="0"/>
                <a:cs typeface="Arial"/>
              </a:rPr>
              <a:t>$19,590</a:t>
            </a:r>
            <a:r>
              <a:rPr lang="en-US" sz="2700" dirty="0">
                <a:solidFill>
                  <a:srgbClr val="FFFFFF"/>
                </a:solidFill>
                <a:latin typeface="Bahnschrift SemiLight SemiConde" panose="020B0502040204020203" pitchFamily="34" charset="0"/>
                <a:cs typeface="Arial"/>
              </a:rPr>
              <a:t>.</a:t>
            </a:r>
            <a:endParaRPr sz="2700" dirty="0">
              <a:latin typeface="Bahnschrift SemiLight SemiConde" panose="020B0502040204020203" pitchFamily="34" charset="0"/>
              <a:cs typeface="Arial"/>
            </a:endParaRPr>
          </a:p>
        </p:txBody>
      </p:sp>
      <p:sp>
        <p:nvSpPr>
          <p:cNvPr id="12" name="object 12"/>
          <p:cNvSpPr/>
          <p:nvPr/>
        </p:nvSpPr>
        <p:spPr>
          <a:xfrm flipV="1">
            <a:off x="760428" y="1705456"/>
            <a:ext cx="5961431" cy="129887"/>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15" name="Picture 14">
            <a:extLst>
              <a:ext uri="{FF2B5EF4-FFF2-40B4-BE49-F238E27FC236}">
                <a16:creationId xmlns:a16="http://schemas.microsoft.com/office/drawing/2014/main" id="{4BCEF194-C864-D963-E1C8-2DB2887F7AF7}"/>
              </a:ext>
            </a:extLst>
          </p:cNvPr>
          <p:cNvPicPr>
            <a:picLocks noChangeAspect="1"/>
          </p:cNvPicPr>
          <p:nvPr/>
        </p:nvPicPr>
        <p:blipFill>
          <a:blip r:embed="rId2"/>
          <a:stretch>
            <a:fillRect/>
          </a:stretch>
        </p:blipFill>
        <p:spPr>
          <a:xfrm>
            <a:off x="841294" y="2223740"/>
            <a:ext cx="3813256" cy="7802910"/>
          </a:xfrm>
          <a:prstGeom prst="rect">
            <a:avLst/>
          </a:prstGeom>
        </p:spPr>
      </p:pic>
    </p:spTree>
    <p:extLst>
      <p:ext uri="{BB962C8B-B14F-4D97-AF65-F5344CB8AC3E}">
        <p14:creationId xmlns:p14="http://schemas.microsoft.com/office/powerpoint/2010/main" val="1488534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2566035" cy="2669540"/>
          </a:xfrm>
          <a:custGeom>
            <a:avLst/>
            <a:gdLst/>
            <a:ahLst/>
            <a:cxnLst/>
            <a:rect l="l" t="t" r="r" b="b"/>
            <a:pathLst>
              <a:path w="2566035" h="2669540">
                <a:moveTo>
                  <a:pt x="1634975" y="0"/>
                </a:moveTo>
                <a:lnTo>
                  <a:pt x="19842" y="0"/>
                </a:lnTo>
                <a:lnTo>
                  <a:pt x="0" y="19842"/>
                </a:lnTo>
                <a:lnTo>
                  <a:pt x="0" y="1841653"/>
                </a:lnTo>
                <a:lnTo>
                  <a:pt x="827410" y="2669069"/>
                </a:lnTo>
                <a:lnTo>
                  <a:pt x="2565717" y="930744"/>
                </a:lnTo>
                <a:lnTo>
                  <a:pt x="1634975" y="0"/>
                </a:lnTo>
                <a:close/>
              </a:path>
            </a:pathLst>
          </a:custGeom>
          <a:solidFill>
            <a:srgbClr val="484C68"/>
          </a:solidFill>
        </p:spPr>
        <p:txBody>
          <a:bodyPr wrap="square" lIns="0" tIns="0" rIns="0" bIns="0" rtlCol="0"/>
          <a:lstStyle/>
          <a:p>
            <a:endParaRPr/>
          </a:p>
        </p:txBody>
      </p:sp>
      <p:grpSp>
        <p:nvGrpSpPr>
          <p:cNvPr id="3" name="object 3"/>
          <p:cNvGrpSpPr/>
          <p:nvPr/>
        </p:nvGrpSpPr>
        <p:grpSpPr>
          <a:xfrm>
            <a:off x="0" y="0"/>
            <a:ext cx="7548245" cy="10287000"/>
            <a:chOff x="0" y="0"/>
            <a:chExt cx="7548245" cy="10287000"/>
          </a:xfrm>
        </p:grpSpPr>
        <p:sp>
          <p:nvSpPr>
            <p:cNvPr id="4" name="object 4"/>
            <p:cNvSpPr/>
            <p:nvPr/>
          </p:nvSpPr>
          <p:spPr>
            <a:xfrm>
              <a:off x="989096" y="6364938"/>
              <a:ext cx="6448425" cy="3922395"/>
            </a:xfrm>
            <a:custGeom>
              <a:avLst/>
              <a:gdLst/>
              <a:ahLst/>
              <a:cxnLst/>
              <a:rect l="l" t="t" r="r" b="b"/>
              <a:pathLst>
                <a:path w="6448425" h="3922395">
                  <a:moveTo>
                    <a:pt x="3225461" y="0"/>
                  </a:moveTo>
                  <a:lnTo>
                    <a:pt x="0" y="3224209"/>
                  </a:lnTo>
                  <a:lnTo>
                    <a:pt x="698125" y="3922064"/>
                  </a:lnTo>
                  <a:lnTo>
                    <a:pt x="5750839" y="3922064"/>
                  </a:lnTo>
                  <a:lnTo>
                    <a:pt x="6448424" y="3224209"/>
                  </a:lnTo>
                  <a:lnTo>
                    <a:pt x="3225461" y="0"/>
                  </a:lnTo>
                  <a:close/>
                </a:path>
              </a:pathLst>
            </a:custGeom>
            <a:solidFill>
              <a:srgbClr val="484C68"/>
            </a:solidFill>
          </p:spPr>
          <p:txBody>
            <a:bodyPr wrap="square" lIns="0" tIns="0" rIns="0" bIns="0" rtlCol="0"/>
            <a:lstStyle/>
            <a:p>
              <a:endParaRPr/>
            </a:p>
          </p:txBody>
        </p:sp>
        <p:sp>
          <p:nvSpPr>
            <p:cNvPr id="5" name="object 5"/>
            <p:cNvSpPr/>
            <p:nvPr/>
          </p:nvSpPr>
          <p:spPr>
            <a:xfrm>
              <a:off x="0" y="2994936"/>
              <a:ext cx="4050029" cy="6448425"/>
            </a:xfrm>
            <a:custGeom>
              <a:avLst/>
              <a:gdLst/>
              <a:ahLst/>
              <a:cxnLst/>
              <a:rect l="l" t="t" r="r" b="b"/>
              <a:pathLst>
                <a:path w="4050029" h="6448425">
                  <a:moveTo>
                    <a:pt x="825817" y="0"/>
                  </a:moveTo>
                  <a:lnTo>
                    <a:pt x="0" y="826140"/>
                  </a:lnTo>
                  <a:lnTo>
                    <a:pt x="0" y="5622926"/>
                  </a:lnTo>
                  <a:lnTo>
                    <a:pt x="825817" y="6448424"/>
                  </a:lnTo>
                  <a:lnTo>
                    <a:pt x="4050029" y="3225460"/>
                  </a:lnTo>
                  <a:lnTo>
                    <a:pt x="825817" y="0"/>
                  </a:lnTo>
                  <a:close/>
                </a:path>
              </a:pathLst>
            </a:custGeom>
            <a:solidFill>
              <a:srgbClr val="70B1DA"/>
            </a:solidFill>
          </p:spPr>
          <p:txBody>
            <a:bodyPr wrap="square" lIns="0" tIns="0" rIns="0" bIns="0" rtlCol="0"/>
            <a:lstStyle/>
            <a:p>
              <a:endParaRPr/>
            </a:p>
          </p:txBody>
        </p:sp>
        <p:pic>
          <p:nvPicPr>
            <p:cNvPr id="6" name="object 6"/>
            <p:cNvPicPr/>
            <p:nvPr/>
          </p:nvPicPr>
          <p:blipFill>
            <a:blip r:embed="rId2" cstate="print"/>
            <a:stretch>
              <a:fillRect/>
            </a:stretch>
          </p:blipFill>
          <p:spPr>
            <a:xfrm>
              <a:off x="1175746" y="0"/>
              <a:ext cx="6372224" cy="6049543"/>
            </a:xfrm>
            <a:prstGeom prst="rect">
              <a:avLst/>
            </a:prstGeom>
          </p:spPr>
        </p:pic>
      </p:grpSp>
      <p:sp>
        <p:nvSpPr>
          <p:cNvPr id="7" name="object 7"/>
          <p:cNvSpPr txBox="1">
            <a:spLocks noGrp="1"/>
          </p:cNvSpPr>
          <p:nvPr>
            <p:ph type="title"/>
          </p:nvPr>
        </p:nvSpPr>
        <p:spPr>
          <a:xfrm>
            <a:off x="8540750" y="577850"/>
            <a:ext cx="7350125" cy="1054100"/>
          </a:xfrm>
          <a:prstGeom prst="rect">
            <a:avLst/>
          </a:prstGeom>
        </p:spPr>
        <p:txBody>
          <a:bodyPr vert="horz" wrap="square" lIns="0" tIns="12700" rIns="0" bIns="0" rtlCol="0">
            <a:spAutoFit/>
          </a:bodyPr>
          <a:lstStyle/>
          <a:p>
            <a:pPr marL="12700">
              <a:lnSpc>
                <a:spcPct val="100000"/>
              </a:lnSpc>
              <a:spcBef>
                <a:spcPts val="100"/>
              </a:spcBef>
            </a:pPr>
            <a:r>
              <a:rPr lang="en-US" sz="6750" spc="85" dirty="0">
                <a:latin typeface="Bahnschrift SemiCondensed" panose="020B0502040204020203" pitchFamily="34" charset="0"/>
              </a:rPr>
              <a:t>Conclusion</a:t>
            </a:r>
            <a:endParaRPr sz="6750" dirty="0">
              <a:latin typeface="Bahnschrift SemiCondensed" panose="020B0502040204020203" pitchFamily="34" charset="0"/>
            </a:endParaRPr>
          </a:p>
        </p:txBody>
      </p:sp>
      <p:sp>
        <p:nvSpPr>
          <p:cNvPr id="9" name="object 9"/>
          <p:cNvSpPr txBox="1"/>
          <p:nvPr/>
        </p:nvSpPr>
        <p:spPr>
          <a:xfrm>
            <a:off x="8426617" y="2106626"/>
            <a:ext cx="6661784" cy="8020144"/>
          </a:xfrm>
          <a:prstGeom prst="rect">
            <a:avLst/>
          </a:prstGeom>
        </p:spPr>
        <p:txBody>
          <a:bodyPr vert="horz" wrap="square" lIns="0" tIns="12700" rIns="0" bIns="0" rtlCol="0">
            <a:spAutoFit/>
          </a:bodyPr>
          <a:lstStyle/>
          <a:p>
            <a:pPr marL="12700" marR="5080" algn="l">
              <a:spcBef>
                <a:spcPts val="100"/>
              </a:spcBef>
              <a:tabLst>
                <a:tab pos="4226560" algn="l"/>
              </a:tabLst>
            </a:pPr>
            <a:r>
              <a:rPr lang="en-US" sz="3200" dirty="0">
                <a:solidFill>
                  <a:srgbClr val="FFFFFF"/>
                </a:solidFill>
                <a:latin typeface="Bahnschrift SemiLight SemiConde" panose="020B0502040204020203" pitchFamily="34" charset="0"/>
                <a:cs typeface="Arial"/>
              </a:rPr>
              <a:t>Lasso Regression Model gives the lowest RMSE of </a:t>
            </a:r>
            <a:r>
              <a:rPr lang="en-US" sz="3200" dirty="0">
                <a:solidFill>
                  <a:schemeClr val="bg1"/>
                </a:solidFill>
                <a:latin typeface="Bahnschrift SemiCondensed" panose="020B0502040204020203" pitchFamily="34" charset="0"/>
              </a:rPr>
              <a:t>25862.065</a:t>
            </a:r>
            <a:r>
              <a:rPr lang="en-US" sz="3200" dirty="0">
                <a:solidFill>
                  <a:srgbClr val="FFFFFF"/>
                </a:solidFill>
                <a:latin typeface="Bahnschrift SemiLight SemiConde" panose="020B0502040204020203" pitchFamily="34" charset="0"/>
                <a:cs typeface="Arial"/>
              </a:rPr>
              <a:t>! Expect the Kaggle Score to be different on the leaderboards.</a:t>
            </a:r>
          </a:p>
          <a:p>
            <a:pPr marL="12700" marR="5080">
              <a:lnSpc>
                <a:spcPct val="100000"/>
              </a:lnSpc>
              <a:spcBef>
                <a:spcPts val="100"/>
              </a:spcBef>
              <a:tabLst>
                <a:tab pos="4226560" algn="l"/>
              </a:tabLst>
            </a:pPr>
            <a:endParaRPr lang="en-US" sz="3200" dirty="0">
              <a:solidFill>
                <a:srgbClr val="FFFFFF"/>
              </a:solidFill>
              <a:latin typeface="Bahnschrift SemiLight SemiConde" panose="020B0502040204020203" pitchFamily="34" charset="0"/>
              <a:cs typeface="Arial"/>
            </a:endParaRPr>
          </a:p>
          <a:p>
            <a:pPr marL="12700" marR="5080">
              <a:lnSpc>
                <a:spcPct val="100000"/>
              </a:lnSpc>
              <a:spcBef>
                <a:spcPts val="100"/>
              </a:spcBef>
              <a:tabLst>
                <a:tab pos="4226560" algn="l"/>
              </a:tabLst>
            </a:pPr>
            <a:r>
              <a:rPr lang="en-US" sz="3200" dirty="0">
                <a:solidFill>
                  <a:srgbClr val="FFFFFF"/>
                </a:solidFill>
                <a:latin typeface="Bahnschrift SemiLight SemiConde" panose="020B0502040204020203" pitchFamily="34" charset="0"/>
                <a:cs typeface="Arial"/>
              </a:rPr>
              <a:t>From the looks of it, this might generalize quite well on Kaggle’s new test data.</a:t>
            </a:r>
          </a:p>
          <a:p>
            <a:pPr marL="12700" marR="5080">
              <a:lnSpc>
                <a:spcPct val="100000"/>
              </a:lnSpc>
              <a:spcBef>
                <a:spcPts val="100"/>
              </a:spcBef>
              <a:tabLst>
                <a:tab pos="4226560" algn="l"/>
              </a:tabLst>
            </a:pPr>
            <a:endParaRPr lang="en-US" sz="3200" dirty="0">
              <a:solidFill>
                <a:schemeClr val="bg1"/>
              </a:solidFill>
              <a:latin typeface="Bahnschrift SemiLight SemiConde" panose="020B0502040204020203" pitchFamily="34" charset="0"/>
              <a:cs typeface="Arial"/>
            </a:endParaRPr>
          </a:p>
          <a:p>
            <a:pPr marL="12700" marR="5080">
              <a:lnSpc>
                <a:spcPct val="100000"/>
              </a:lnSpc>
              <a:spcBef>
                <a:spcPts val="100"/>
              </a:spcBef>
              <a:tabLst>
                <a:tab pos="4226560" algn="l"/>
              </a:tabLst>
            </a:pPr>
            <a:r>
              <a:rPr lang="en-US" sz="3200" u="sng" dirty="0">
                <a:solidFill>
                  <a:schemeClr val="bg1"/>
                </a:solidFill>
                <a:latin typeface="Bahnschrift SemiLight SemiConde" panose="020B0502040204020203" pitchFamily="34" charset="0"/>
                <a:cs typeface="Arial"/>
              </a:rPr>
              <a:t>Kaggle Challenge</a:t>
            </a:r>
            <a:r>
              <a:rPr lang="en-US" sz="3200" dirty="0">
                <a:solidFill>
                  <a:schemeClr val="bg1"/>
                </a:solidFill>
                <a:latin typeface="Bahnschrift SemiLight SemiConde" panose="020B0502040204020203" pitchFamily="34" charset="0"/>
                <a:cs typeface="Arial"/>
              </a:rPr>
              <a:t>: (Late Submission)</a:t>
            </a:r>
            <a:endParaRPr lang="en-US" sz="3200" u="sng" dirty="0">
              <a:solidFill>
                <a:schemeClr val="bg1"/>
              </a:solidFill>
              <a:latin typeface="Bahnschrift SemiLight SemiConde" panose="020B0502040204020203" pitchFamily="34" charset="0"/>
              <a:cs typeface="Arial"/>
            </a:endParaRPr>
          </a:p>
          <a:p>
            <a:pPr marL="469900" marR="5080" indent="-457200">
              <a:lnSpc>
                <a:spcPct val="100000"/>
              </a:lnSpc>
              <a:spcBef>
                <a:spcPts val="100"/>
              </a:spcBef>
              <a:buFont typeface="Arial" panose="020B0604020202020204" pitchFamily="34" charset="0"/>
              <a:buChar char="•"/>
              <a:tabLst>
                <a:tab pos="4226560" algn="l"/>
              </a:tabLst>
            </a:pPr>
            <a:r>
              <a:rPr lang="en-US" sz="3200" dirty="0">
                <a:solidFill>
                  <a:schemeClr val="bg1"/>
                </a:solidFill>
                <a:latin typeface="Bahnschrift SemiLight SemiConde" panose="020B0502040204020203" pitchFamily="34" charset="0"/>
                <a:cs typeface="Arial"/>
              </a:rPr>
              <a:t>Public Score  - </a:t>
            </a:r>
            <a:r>
              <a:rPr lang="en-US" sz="3200" b="1" dirty="0">
                <a:solidFill>
                  <a:schemeClr val="bg1"/>
                </a:solidFill>
                <a:latin typeface="Bahnschrift SemiLight SemiConde" panose="020B0502040204020203" pitchFamily="34" charset="0"/>
                <a:cs typeface="Arial"/>
              </a:rPr>
              <a:t>27447.39733</a:t>
            </a:r>
          </a:p>
          <a:p>
            <a:pPr marL="469900" marR="5080" indent="-457200">
              <a:lnSpc>
                <a:spcPct val="100000"/>
              </a:lnSpc>
              <a:spcBef>
                <a:spcPts val="100"/>
              </a:spcBef>
              <a:buFont typeface="Arial" panose="020B0604020202020204" pitchFamily="34" charset="0"/>
              <a:buChar char="•"/>
              <a:tabLst>
                <a:tab pos="4226560" algn="l"/>
              </a:tabLst>
            </a:pPr>
            <a:r>
              <a:rPr lang="en-US" sz="3200" dirty="0">
                <a:solidFill>
                  <a:schemeClr val="bg1"/>
                </a:solidFill>
                <a:latin typeface="Bahnschrift SemiLight SemiConde" panose="020B0502040204020203" pitchFamily="34" charset="0"/>
                <a:cs typeface="Arial"/>
              </a:rPr>
              <a:t>Private Score </a:t>
            </a:r>
            <a:r>
              <a:rPr lang="en-US" sz="3200" b="1" dirty="0">
                <a:solidFill>
                  <a:schemeClr val="bg1"/>
                </a:solidFill>
                <a:latin typeface="Bahnschrift SemiLight SemiConde" panose="020B0502040204020203" pitchFamily="34" charset="0"/>
                <a:cs typeface="Arial"/>
              </a:rPr>
              <a:t>– 29633.40227</a:t>
            </a:r>
          </a:p>
          <a:p>
            <a:pPr marL="12700" marR="5080">
              <a:lnSpc>
                <a:spcPct val="100000"/>
              </a:lnSpc>
              <a:spcBef>
                <a:spcPts val="100"/>
              </a:spcBef>
              <a:tabLst>
                <a:tab pos="4226560" algn="l"/>
              </a:tabLst>
            </a:pPr>
            <a:endParaRPr lang="en-US" sz="3200" b="1" dirty="0">
              <a:solidFill>
                <a:schemeClr val="bg1"/>
              </a:solidFill>
              <a:latin typeface="Bahnschrift SemiLight SemiConde" panose="020B0502040204020203" pitchFamily="34" charset="0"/>
              <a:cs typeface="Arial"/>
            </a:endParaRPr>
          </a:p>
          <a:p>
            <a:pPr marL="12700" marR="5080">
              <a:lnSpc>
                <a:spcPct val="100000"/>
              </a:lnSpc>
              <a:spcBef>
                <a:spcPts val="100"/>
              </a:spcBef>
              <a:tabLst>
                <a:tab pos="4226560" algn="l"/>
              </a:tabLst>
            </a:pPr>
            <a:r>
              <a:rPr lang="en-US" sz="3200" u="sng" dirty="0">
                <a:solidFill>
                  <a:schemeClr val="bg1"/>
                </a:solidFill>
                <a:latin typeface="Bahnschrift SemiLight SemiConde" panose="020B0502040204020203" pitchFamily="34" charset="0"/>
                <a:cs typeface="Arial"/>
              </a:rPr>
              <a:t>Limitations:</a:t>
            </a:r>
          </a:p>
          <a:p>
            <a:pPr marL="469900" marR="5080" indent="-457200">
              <a:lnSpc>
                <a:spcPct val="100000"/>
              </a:lnSpc>
              <a:spcBef>
                <a:spcPts val="100"/>
              </a:spcBef>
              <a:buFont typeface="Arial" panose="020B0604020202020204" pitchFamily="34" charset="0"/>
              <a:buChar char="•"/>
              <a:tabLst>
                <a:tab pos="4226560" algn="l"/>
              </a:tabLst>
            </a:pPr>
            <a:r>
              <a:rPr lang="en-US" sz="3200" dirty="0">
                <a:solidFill>
                  <a:schemeClr val="bg1"/>
                </a:solidFill>
                <a:latin typeface="Bahnschrift SemiLight SemiConde" panose="020B0502040204020203" pitchFamily="34" charset="0"/>
                <a:cs typeface="Arial"/>
              </a:rPr>
              <a:t>Did not use any dummy variables in modelling process.</a:t>
            </a:r>
          </a:p>
          <a:p>
            <a:pPr marL="469900" marR="5080" indent="-457200">
              <a:lnSpc>
                <a:spcPct val="100000"/>
              </a:lnSpc>
              <a:spcBef>
                <a:spcPts val="100"/>
              </a:spcBef>
              <a:buFont typeface="Arial" panose="020B0604020202020204" pitchFamily="34" charset="0"/>
              <a:buChar char="•"/>
              <a:tabLst>
                <a:tab pos="4226560" algn="l"/>
              </a:tabLst>
            </a:pPr>
            <a:r>
              <a:rPr lang="en-US" sz="3200" dirty="0">
                <a:solidFill>
                  <a:schemeClr val="bg1"/>
                </a:solidFill>
                <a:latin typeface="Bahnschrift SemiLight SemiConde" panose="020B0502040204020203" pitchFamily="34" charset="0"/>
                <a:cs typeface="Arial"/>
              </a:rPr>
              <a:t>No function to find optimal alpha for ridge or lasso.</a:t>
            </a:r>
            <a:endParaRPr sz="3200" dirty="0">
              <a:solidFill>
                <a:schemeClr val="bg1"/>
              </a:solidFill>
              <a:latin typeface="Bahnschrift SemiLight SemiConde" panose="020B0502040204020203" pitchFamily="34" charset="0"/>
              <a:cs typeface="Arial"/>
            </a:endParaRPr>
          </a:p>
        </p:txBody>
      </p:sp>
      <p:sp>
        <p:nvSpPr>
          <p:cNvPr id="10" name="object 10"/>
          <p:cNvSpPr/>
          <p:nvPr/>
        </p:nvSpPr>
        <p:spPr>
          <a:xfrm>
            <a:off x="8643937" y="1821663"/>
            <a:ext cx="3571875" cy="95250"/>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371782" y="0"/>
            <a:ext cx="3476625" cy="1929764"/>
            <a:chOff x="11371782" y="0"/>
            <a:chExt cx="3476625" cy="1929764"/>
          </a:xfrm>
        </p:grpSpPr>
        <p:sp>
          <p:nvSpPr>
            <p:cNvPr id="3" name="object 3"/>
            <p:cNvSpPr/>
            <p:nvPr/>
          </p:nvSpPr>
          <p:spPr>
            <a:xfrm>
              <a:off x="11907024" y="0"/>
              <a:ext cx="2941955" cy="1929764"/>
            </a:xfrm>
            <a:custGeom>
              <a:avLst/>
              <a:gdLst/>
              <a:ahLst/>
              <a:cxnLst/>
              <a:rect l="l" t="t" r="r" b="b"/>
              <a:pathLst>
                <a:path w="2941955" h="1929764">
                  <a:moveTo>
                    <a:pt x="2749659" y="0"/>
                  </a:moveTo>
                  <a:lnTo>
                    <a:pt x="729140" y="0"/>
                  </a:lnTo>
                  <a:lnTo>
                    <a:pt x="0" y="729119"/>
                  </a:lnTo>
                  <a:lnTo>
                    <a:pt x="1203058" y="1929688"/>
                  </a:lnTo>
                  <a:lnTo>
                    <a:pt x="2941383" y="191376"/>
                  </a:lnTo>
                  <a:lnTo>
                    <a:pt x="2749659" y="0"/>
                  </a:lnTo>
                  <a:close/>
                </a:path>
              </a:pathLst>
            </a:custGeom>
            <a:solidFill>
              <a:srgbClr val="484C68"/>
            </a:solidFill>
          </p:spPr>
          <p:txBody>
            <a:bodyPr wrap="square" lIns="0" tIns="0" rIns="0" bIns="0" rtlCol="0"/>
            <a:lstStyle/>
            <a:p>
              <a:endParaRPr/>
            </a:p>
          </p:txBody>
        </p:sp>
        <p:sp>
          <p:nvSpPr>
            <p:cNvPr id="4" name="object 4"/>
            <p:cNvSpPr/>
            <p:nvPr/>
          </p:nvSpPr>
          <p:spPr>
            <a:xfrm>
              <a:off x="11371782" y="0"/>
              <a:ext cx="1454785" cy="824230"/>
            </a:xfrm>
            <a:custGeom>
              <a:avLst/>
              <a:gdLst/>
              <a:ahLst/>
              <a:cxnLst/>
              <a:rect l="l" t="t" r="r" b="b"/>
              <a:pathLst>
                <a:path w="1454784" h="824230">
                  <a:moveTo>
                    <a:pt x="1454454" y="0"/>
                  </a:moveTo>
                  <a:lnTo>
                    <a:pt x="191374" y="0"/>
                  </a:lnTo>
                  <a:lnTo>
                    <a:pt x="0" y="191376"/>
                  </a:lnTo>
                  <a:lnTo>
                    <a:pt x="630288" y="824166"/>
                  </a:lnTo>
                  <a:lnTo>
                    <a:pt x="1454454" y="0"/>
                  </a:lnTo>
                  <a:close/>
                </a:path>
              </a:pathLst>
            </a:custGeom>
            <a:solidFill>
              <a:srgbClr val="70B1DA"/>
            </a:solidFill>
          </p:spPr>
          <p:txBody>
            <a:bodyPr wrap="square" lIns="0" tIns="0" rIns="0" bIns="0" rtlCol="0"/>
            <a:lstStyle/>
            <a:p>
              <a:endParaRPr/>
            </a:p>
          </p:txBody>
        </p:sp>
      </p:grpSp>
      <p:grpSp>
        <p:nvGrpSpPr>
          <p:cNvPr id="5" name="object 5"/>
          <p:cNvGrpSpPr/>
          <p:nvPr/>
        </p:nvGrpSpPr>
        <p:grpSpPr>
          <a:xfrm>
            <a:off x="0" y="0"/>
            <a:ext cx="6746875" cy="7459345"/>
            <a:chOff x="0" y="0"/>
            <a:chExt cx="6746875" cy="7459345"/>
          </a:xfrm>
        </p:grpSpPr>
        <p:sp>
          <p:nvSpPr>
            <p:cNvPr id="6" name="object 6"/>
            <p:cNvSpPr/>
            <p:nvPr/>
          </p:nvSpPr>
          <p:spPr>
            <a:xfrm>
              <a:off x="5334279" y="0"/>
              <a:ext cx="1412240" cy="1219200"/>
            </a:xfrm>
            <a:custGeom>
              <a:avLst/>
              <a:gdLst/>
              <a:ahLst/>
              <a:cxnLst/>
              <a:rect l="l" t="t" r="r" b="b"/>
              <a:pathLst>
                <a:path w="1412240" h="1219200">
                  <a:moveTo>
                    <a:pt x="1412225" y="0"/>
                  </a:moveTo>
                  <a:lnTo>
                    <a:pt x="1025754" y="0"/>
                  </a:lnTo>
                  <a:lnTo>
                    <a:pt x="0" y="1026667"/>
                  </a:lnTo>
                  <a:lnTo>
                    <a:pt x="192227" y="1218907"/>
                  </a:lnTo>
                  <a:lnTo>
                    <a:pt x="1412225" y="0"/>
                  </a:lnTo>
                  <a:close/>
                </a:path>
              </a:pathLst>
            </a:custGeom>
            <a:solidFill>
              <a:srgbClr val="70B1DA"/>
            </a:solidFill>
          </p:spPr>
          <p:txBody>
            <a:bodyPr wrap="square" lIns="0" tIns="0" rIns="0" bIns="0" rtlCol="0"/>
            <a:lstStyle/>
            <a:p>
              <a:endParaRPr/>
            </a:p>
          </p:txBody>
        </p:sp>
        <p:sp>
          <p:nvSpPr>
            <p:cNvPr id="7" name="object 7"/>
            <p:cNvSpPr/>
            <p:nvPr/>
          </p:nvSpPr>
          <p:spPr>
            <a:xfrm>
              <a:off x="2881782" y="605561"/>
              <a:ext cx="3476625" cy="3476625"/>
            </a:xfrm>
            <a:custGeom>
              <a:avLst/>
              <a:gdLst/>
              <a:ahLst/>
              <a:cxnLst/>
              <a:rect l="l" t="t" r="r" b="b"/>
              <a:pathLst>
                <a:path w="3476625" h="3476625">
                  <a:moveTo>
                    <a:pt x="1739557" y="0"/>
                  </a:moveTo>
                  <a:lnTo>
                    <a:pt x="0" y="1738312"/>
                  </a:lnTo>
                  <a:lnTo>
                    <a:pt x="1739557" y="3476625"/>
                  </a:lnTo>
                  <a:lnTo>
                    <a:pt x="3476625" y="1738312"/>
                  </a:lnTo>
                  <a:lnTo>
                    <a:pt x="1739557" y="0"/>
                  </a:lnTo>
                  <a:close/>
                </a:path>
              </a:pathLst>
            </a:custGeom>
            <a:solidFill>
              <a:srgbClr val="484C68"/>
            </a:solidFill>
          </p:spPr>
          <p:txBody>
            <a:bodyPr wrap="square" lIns="0" tIns="0" rIns="0" bIns="0" rtlCol="0"/>
            <a:lstStyle/>
            <a:p>
              <a:endParaRPr/>
            </a:p>
          </p:txBody>
        </p:sp>
        <p:sp>
          <p:nvSpPr>
            <p:cNvPr id="8" name="object 8"/>
            <p:cNvSpPr/>
            <p:nvPr/>
          </p:nvSpPr>
          <p:spPr>
            <a:xfrm>
              <a:off x="0" y="1010552"/>
              <a:ext cx="4470400" cy="6448425"/>
            </a:xfrm>
            <a:custGeom>
              <a:avLst/>
              <a:gdLst/>
              <a:ahLst/>
              <a:cxnLst/>
              <a:rect l="l" t="t" r="r" b="b"/>
              <a:pathLst>
                <a:path w="4470400" h="6448425">
                  <a:moveTo>
                    <a:pt x="1247238" y="0"/>
                  </a:moveTo>
                  <a:lnTo>
                    <a:pt x="0" y="1247239"/>
                  </a:lnTo>
                  <a:lnTo>
                    <a:pt x="0" y="5202156"/>
                  </a:lnTo>
                  <a:lnTo>
                    <a:pt x="1247238" y="6448424"/>
                  </a:lnTo>
                  <a:lnTo>
                    <a:pt x="4470196" y="3225469"/>
                  </a:lnTo>
                  <a:lnTo>
                    <a:pt x="1247238" y="0"/>
                  </a:lnTo>
                  <a:close/>
                </a:path>
              </a:pathLst>
            </a:custGeom>
            <a:solidFill>
              <a:srgbClr val="70B1DA"/>
            </a:solidFill>
          </p:spPr>
          <p:txBody>
            <a:bodyPr wrap="square" lIns="0" tIns="0" rIns="0" bIns="0" rtlCol="0"/>
            <a:lstStyle/>
            <a:p>
              <a:endParaRPr/>
            </a:p>
          </p:txBody>
        </p:sp>
      </p:grpSp>
      <p:sp>
        <p:nvSpPr>
          <p:cNvPr id="9" name="object 9"/>
          <p:cNvSpPr/>
          <p:nvPr/>
        </p:nvSpPr>
        <p:spPr>
          <a:xfrm>
            <a:off x="13284325" y="0"/>
            <a:ext cx="5003800" cy="5329555"/>
          </a:xfrm>
          <a:custGeom>
            <a:avLst/>
            <a:gdLst/>
            <a:ahLst/>
            <a:cxnLst/>
            <a:rect l="l" t="t" r="r" b="b"/>
            <a:pathLst>
              <a:path w="5003800" h="5329555">
                <a:moveTo>
                  <a:pt x="4344877" y="0"/>
                </a:moveTo>
                <a:lnTo>
                  <a:pt x="2105121" y="0"/>
                </a:lnTo>
                <a:lnTo>
                  <a:pt x="0" y="2103513"/>
                </a:lnTo>
                <a:lnTo>
                  <a:pt x="3225418" y="5328983"/>
                </a:lnTo>
                <a:lnTo>
                  <a:pt x="5003723" y="3549319"/>
                </a:lnTo>
                <a:lnTo>
                  <a:pt x="5003723" y="658835"/>
                </a:lnTo>
                <a:lnTo>
                  <a:pt x="4344877" y="0"/>
                </a:lnTo>
                <a:close/>
              </a:path>
            </a:pathLst>
          </a:custGeom>
          <a:solidFill>
            <a:srgbClr val="484C68"/>
          </a:solidFill>
        </p:spPr>
        <p:txBody>
          <a:bodyPr wrap="square" lIns="0" tIns="0" rIns="0" bIns="0" rtlCol="0"/>
          <a:lstStyle/>
          <a:p>
            <a:endParaRPr/>
          </a:p>
        </p:txBody>
      </p:sp>
      <p:sp>
        <p:nvSpPr>
          <p:cNvPr id="10" name="object 10"/>
          <p:cNvSpPr/>
          <p:nvPr/>
        </p:nvSpPr>
        <p:spPr>
          <a:xfrm>
            <a:off x="566175" y="0"/>
            <a:ext cx="4335145" cy="2166620"/>
          </a:xfrm>
          <a:custGeom>
            <a:avLst/>
            <a:gdLst/>
            <a:ahLst/>
            <a:cxnLst/>
            <a:rect l="l" t="t" r="r" b="b"/>
            <a:pathLst>
              <a:path w="4335145" h="2166620">
                <a:moveTo>
                  <a:pt x="4334637" y="0"/>
                </a:moveTo>
                <a:lnTo>
                  <a:pt x="0" y="0"/>
                </a:lnTo>
                <a:lnTo>
                  <a:pt x="2167321" y="2166480"/>
                </a:lnTo>
                <a:lnTo>
                  <a:pt x="4334637" y="0"/>
                </a:lnTo>
                <a:close/>
              </a:path>
            </a:pathLst>
          </a:custGeom>
          <a:solidFill>
            <a:srgbClr val="484C68"/>
          </a:solidFill>
        </p:spPr>
        <p:txBody>
          <a:bodyPr wrap="square" lIns="0" tIns="0" rIns="0" bIns="0" rtlCol="0"/>
          <a:lstStyle/>
          <a:p>
            <a:endParaRPr/>
          </a:p>
        </p:txBody>
      </p:sp>
      <p:sp>
        <p:nvSpPr>
          <p:cNvPr id="11" name="object 11"/>
          <p:cNvSpPr txBox="1">
            <a:spLocks noGrp="1"/>
          </p:cNvSpPr>
          <p:nvPr>
            <p:ph type="body" idx="1"/>
          </p:nvPr>
        </p:nvSpPr>
        <p:spPr>
          <a:xfrm>
            <a:off x="4334418" y="4444403"/>
            <a:ext cx="13937072" cy="4916539"/>
          </a:xfrm>
          <a:prstGeom prst="rect">
            <a:avLst/>
          </a:prstGeom>
        </p:spPr>
        <p:txBody>
          <a:bodyPr vert="horz" wrap="square" lIns="0" tIns="12700" rIns="0" bIns="0" rtlCol="0">
            <a:spAutoFit/>
          </a:bodyPr>
          <a:lstStyle/>
          <a:p>
            <a:pPr marL="469900" marR="5080" indent="-457200" algn="l">
              <a:lnSpc>
                <a:spcPct val="100600"/>
              </a:lnSpc>
              <a:spcBef>
                <a:spcPts val="100"/>
              </a:spcBef>
              <a:buFont typeface="Arial" panose="020B0604020202020204" pitchFamily="34" charset="0"/>
              <a:buChar char="•"/>
            </a:pPr>
            <a:r>
              <a:rPr lang="en-US" dirty="0">
                <a:latin typeface="Bahnschrift SemiLight SemiConde" panose="020B0502040204020203" pitchFamily="34" charset="0"/>
              </a:rPr>
              <a:t>De Cock, Dean. (2011). Ames Housing Dataset. </a:t>
            </a:r>
            <a:r>
              <a:rPr lang="en-US" dirty="0">
                <a:latin typeface="Bahnschrift SemiLight SemiConde" panose="020B0502040204020203" pitchFamily="34" charset="0"/>
                <a:hlinkClick r:id="rId2"/>
              </a:rPr>
              <a:t>www.kaggle.com/datasets/marcopale/housing</a:t>
            </a:r>
            <a:endParaRPr lang="en-US" dirty="0">
              <a:latin typeface="Bahnschrift SemiLight SemiConde" panose="020B0502040204020203" pitchFamily="34" charset="0"/>
            </a:endParaRPr>
          </a:p>
          <a:p>
            <a:pPr marL="12700" marR="5080" algn="l">
              <a:lnSpc>
                <a:spcPct val="100600"/>
              </a:lnSpc>
              <a:spcBef>
                <a:spcPts val="100"/>
              </a:spcBef>
            </a:pPr>
            <a:endParaRPr lang="en-US" dirty="0">
              <a:latin typeface="Bahnschrift SemiLight SemiConde" panose="020B0502040204020203" pitchFamily="34" charset="0"/>
            </a:endParaRPr>
          </a:p>
          <a:p>
            <a:pPr marL="469900" marR="5080" indent="-457200" algn="l">
              <a:lnSpc>
                <a:spcPct val="100600"/>
              </a:lnSpc>
              <a:spcBef>
                <a:spcPts val="100"/>
              </a:spcBef>
              <a:buFont typeface="Arial" panose="020B0604020202020204" pitchFamily="34" charset="0"/>
              <a:buChar char="•"/>
            </a:pPr>
            <a:r>
              <a:rPr lang="en-US" dirty="0">
                <a:latin typeface="Bahnschrift SemiLight SemiConde" panose="020B0502040204020203" pitchFamily="34" charset="0"/>
              </a:rPr>
              <a:t>Wickham, H., &amp; </a:t>
            </a:r>
            <a:r>
              <a:rPr lang="en-US" dirty="0" err="1">
                <a:latin typeface="Bahnschrift SemiLight SemiConde" panose="020B0502040204020203" pitchFamily="34" charset="0"/>
              </a:rPr>
              <a:t>Grothmann</a:t>
            </a:r>
            <a:r>
              <a:rPr lang="en-US" dirty="0">
                <a:latin typeface="Bahnschrift SemiLight SemiConde" panose="020B0502040204020203" pitchFamily="34" charset="0"/>
              </a:rPr>
              <a:t>, C. (2016). </a:t>
            </a:r>
            <a:r>
              <a:rPr lang="en-US" i="1" dirty="0">
                <a:latin typeface="Bahnschrift SemiLight SemiConde" panose="020B0502040204020203" pitchFamily="34" charset="0"/>
              </a:rPr>
              <a:t>Tidy Modeling with R</a:t>
            </a:r>
            <a:r>
              <a:rPr lang="en-US" dirty="0">
                <a:latin typeface="Bahnschrift SemiLight SemiConde" panose="020B0502040204020203" pitchFamily="34" charset="0"/>
              </a:rPr>
              <a:t> </a:t>
            </a:r>
            <a:r>
              <a:rPr lang="en-US" dirty="0">
                <a:latin typeface="Bahnschrift SemiLight SemiConde" panose="020B0502040204020203" pitchFamily="34" charset="0"/>
                <a:hlinkClick r:id="rId3"/>
              </a:rPr>
              <a:t>www.tmwr.org/ames</a:t>
            </a:r>
            <a:r>
              <a:rPr lang="en-US" dirty="0">
                <a:latin typeface="Bahnschrift SemiLight SemiConde" panose="020B0502040204020203" pitchFamily="34" charset="0"/>
              </a:rPr>
              <a:t> </a:t>
            </a:r>
          </a:p>
          <a:p>
            <a:pPr marL="12700" marR="5080" algn="l">
              <a:lnSpc>
                <a:spcPct val="100600"/>
              </a:lnSpc>
              <a:spcBef>
                <a:spcPts val="100"/>
              </a:spcBef>
            </a:pPr>
            <a:endParaRPr lang="en-US" dirty="0">
              <a:latin typeface="Bahnschrift SemiLight SemiConde" panose="020B0502040204020203" pitchFamily="34" charset="0"/>
            </a:endParaRPr>
          </a:p>
          <a:p>
            <a:pPr marL="469900" marR="5080" indent="-457200" algn="l">
              <a:lnSpc>
                <a:spcPct val="100600"/>
              </a:lnSpc>
              <a:spcBef>
                <a:spcPts val="100"/>
              </a:spcBef>
              <a:buFont typeface="Arial" panose="020B0604020202020204" pitchFamily="34" charset="0"/>
              <a:buChar char="•"/>
            </a:pPr>
            <a:r>
              <a:rPr lang="en-US" dirty="0">
                <a:latin typeface="Bahnschrift SemiLight SemiConde" panose="020B0502040204020203" pitchFamily="34" charset="0"/>
              </a:rPr>
              <a:t>Tan, Alvin T., PhD. (2022). Cracking the Ames Housing Dataset With Linear Regression. </a:t>
            </a:r>
            <a:r>
              <a:rPr lang="en-US" dirty="0">
                <a:latin typeface="Bahnschrift SemiLight SemiConde" panose="020B0502040204020203" pitchFamily="34" charset="0"/>
                <a:hlinkClick r:id="rId4"/>
              </a:rPr>
              <a:t>www.towardsdatascience.com/wrangling-through-dataland-modeling-house-prices-in-ames-iowa-75b9b4086c96</a:t>
            </a:r>
            <a:r>
              <a:rPr lang="en-US" dirty="0">
                <a:latin typeface="Bahnschrift SemiLight SemiConde" panose="020B0502040204020203" pitchFamily="34" charset="0"/>
              </a:rPr>
              <a:t> </a:t>
            </a:r>
            <a:endParaRPr lang="en-US" spc="120" dirty="0">
              <a:latin typeface="Bahnschrift SemiLight SemiConde" panose="020B0502040204020203" pitchFamily="34" charset="0"/>
            </a:endParaRPr>
          </a:p>
        </p:txBody>
      </p:sp>
      <p:sp>
        <p:nvSpPr>
          <p:cNvPr id="12" name="object 12"/>
          <p:cNvSpPr txBox="1">
            <a:spLocks noGrp="1"/>
          </p:cNvSpPr>
          <p:nvPr>
            <p:ph type="title"/>
          </p:nvPr>
        </p:nvSpPr>
        <p:spPr>
          <a:xfrm>
            <a:off x="2881782" y="1213630"/>
            <a:ext cx="10696843" cy="2084186"/>
          </a:xfrm>
          <a:prstGeom prst="rect">
            <a:avLst/>
          </a:prstGeom>
        </p:spPr>
        <p:txBody>
          <a:bodyPr vert="horz" wrap="square" lIns="0" tIns="921029" rIns="0" bIns="0" rtlCol="0">
            <a:spAutoFit/>
          </a:bodyPr>
          <a:lstStyle/>
          <a:p>
            <a:pPr marL="5662295">
              <a:lnSpc>
                <a:spcPct val="100000"/>
              </a:lnSpc>
              <a:spcBef>
                <a:spcPts val="100"/>
              </a:spcBef>
            </a:pPr>
            <a:r>
              <a:rPr lang="en-US" sz="7500" spc="175" dirty="0">
                <a:latin typeface="Bahnschrift SemiCondensed" panose="020B0502040204020203" pitchFamily="34" charset="0"/>
              </a:rPr>
              <a:t>Citations</a:t>
            </a:r>
            <a:endParaRPr sz="7500" dirty="0">
              <a:latin typeface="Bahnschrift SemiCondensed" panose="020B0502040204020203" pitchFamily="34" charset="0"/>
            </a:endParaRPr>
          </a:p>
        </p:txBody>
      </p:sp>
      <p:sp>
        <p:nvSpPr>
          <p:cNvPr id="13" name="object 13"/>
          <p:cNvSpPr/>
          <p:nvPr/>
        </p:nvSpPr>
        <p:spPr>
          <a:xfrm>
            <a:off x="7891934" y="3406573"/>
            <a:ext cx="4694092" cy="219071"/>
          </a:xfrm>
          <a:custGeom>
            <a:avLst/>
            <a:gdLst/>
            <a:ahLst/>
            <a:cxnLst/>
            <a:rect l="l" t="t" r="r" b="b"/>
            <a:pathLst>
              <a:path w="3914775" h="95250">
                <a:moveTo>
                  <a:pt x="3914775" y="0"/>
                </a:moveTo>
                <a:lnTo>
                  <a:pt x="0" y="0"/>
                </a:lnTo>
                <a:lnTo>
                  <a:pt x="0" y="95250"/>
                </a:lnTo>
                <a:lnTo>
                  <a:pt x="3914775" y="95250"/>
                </a:lnTo>
                <a:lnTo>
                  <a:pt x="3914775" y="0"/>
                </a:lnTo>
                <a:close/>
              </a:path>
            </a:pathLst>
          </a:custGeom>
          <a:solidFill>
            <a:srgbClr val="70B1DA"/>
          </a:solidFill>
        </p:spPr>
        <p:txBody>
          <a:bodyPr wrap="square" lIns="0" tIns="0" rIns="0" bIns="0" rtlCol="0"/>
          <a:lstStyle/>
          <a:p>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185" y="0"/>
            <a:ext cx="3388360" cy="1694180"/>
          </a:xfrm>
          <a:custGeom>
            <a:avLst/>
            <a:gdLst/>
            <a:ahLst/>
            <a:cxnLst/>
            <a:rect l="l" t="t" r="r" b="b"/>
            <a:pathLst>
              <a:path w="3388359" h="1694180">
                <a:moveTo>
                  <a:pt x="3388258" y="0"/>
                </a:moveTo>
                <a:lnTo>
                  <a:pt x="0" y="0"/>
                </a:lnTo>
                <a:lnTo>
                  <a:pt x="1694129" y="1694129"/>
                </a:lnTo>
                <a:lnTo>
                  <a:pt x="3388258" y="0"/>
                </a:lnTo>
                <a:close/>
              </a:path>
            </a:pathLst>
          </a:custGeom>
          <a:solidFill>
            <a:srgbClr val="70B1DA"/>
          </a:solidFill>
        </p:spPr>
        <p:txBody>
          <a:bodyPr wrap="square" lIns="0" tIns="0" rIns="0" bIns="0" rtlCol="0"/>
          <a:lstStyle/>
          <a:p>
            <a:endParaRPr/>
          </a:p>
        </p:txBody>
      </p:sp>
      <p:grpSp>
        <p:nvGrpSpPr>
          <p:cNvPr id="3" name="object 3"/>
          <p:cNvGrpSpPr/>
          <p:nvPr/>
        </p:nvGrpSpPr>
        <p:grpSpPr>
          <a:xfrm>
            <a:off x="0" y="3157500"/>
            <a:ext cx="1786889" cy="3476625"/>
            <a:chOff x="0" y="3157500"/>
            <a:chExt cx="1786889" cy="3476625"/>
          </a:xfrm>
        </p:grpSpPr>
        <p:sp>
          <p:nvSpPr>
            <p:cNvPr id="4" name="object 4"/>
            <p:cNvSpPr/>
            <p:nvPr/>
          </p:nvSpPr>
          <p:spPr>
            <a:xfrm>
              <a:off x="0" y="3695256"/>
              <a:ext cx="1786889" cy="2939415"/>
            </a:xfrm>
            <a:custGeom>
              <a:avLst/>
              <a:gdLst/>
              <a:ahLst/>
              <a:cxnLst/>
              <a:rect l="l" t="t" r="r" b="b"/>
              <a:pathLst>
                <a:path w="1786889" h="2939415">
                  <a:moveTo>
                    <a:pt x="586065" y="0"/>
                  </a:moveTo>
                  <a:lnTo>
                    <a:pt x="0" y="586065"/>
                  </a:lnTo>
                  <a:lnTo>
                    <a:pt x="0" y="2890554"/>
                  </a:lnTo>
                  <a:lnTo>
                    <a:pt x="48314" y="2938868"/>
                  </a:lnTo>
                  <a:lnTo>
                    <a:pt x="1786623" y="1200556"/>
                  </a:lnTo>
                  <a:lnTo>
                    <a:pt x="586065" y="0"/>
                  </a:lnTo>
                  <a:close/>
                </a:path>
              </a:pathLst>
            </a:custGeom>
            <a:solidFill>
              <a:srgbClr val="484C68"/>
            </a:solidFill>
          </p:spPr>
          <p:txBody>
            <a:bodyPr wrap="square" lIns="0" tIns="0" rIns="0" bIns="0" rtlCol="0"/>
            <a:lstStyle/>
            <a:p>
              <a:endParaRPr/>
            </a:p>
          </p:txBody>
        </p:sp>
        <p:sp>
          <p:nvSpPr>
            <p:cNvPr id="5" name="object 5"/>
            <p:cNvSpPr/>
            <p:nvPr/>
          </p:nvSpPr>
          <p:spPr>
            <a:xfrm>
              <a:off x="0" y="3157500"/>
              <a:ext cx="681355" cy="1314450"/>
            </a:xfrm>
            <a:custGeom>
              <a:avLst/>
              <a:gdLst/>
              <a:ahLst/>
              <a:cxnLst/>
              <a:rect l="l" t="t" r="r" b="b"/>
              <a:pathLst>
                <a:path w="681355" h="1314450">
                  <a:moveTo>
                    <a:pt x="48314" y="0"/>
                  </a:moveTo>
                  <a:lnTo>
                    <a:pt x="0" y="48314"/>
                  </a:lnTo>
                  <a:lnTo>
                    <a:pt x="0" y="1313910"/>
                  </a:lnTo>
                  <a:lnTo>
                    <a:pt x="681107" y="632802"/>
                  </a:lnTo>
                  <a:lnTo>
                    <a:pt x="48314"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0"/>
            <a:ext cx="8515985" cy="10288270"/>
            <a:chOff x="0" y="0"/>
            <a:chExt cx="8515985" cy="10288270"/>
          </a:xfrm>
        </p:grpSpPr>
        <p:sp>
          <p:nvSpPr>
            <p:cNvPr id="7" name="object 7"/>
            <p:cNvSpPr/>
            <p:nvPr/>
          </p:nvSpPr>
          <p:spPr>
            <a:xfrm>
              <a:off x="2067496" y="1714995"/>
              <a:ext cx="6448425" cy="6448425"/>
            </a:xfrm>
            <a:custGeom>
              <a:avLst/>
              <a:gdLst/>
              <a:ahLst/>
              <a:cxnLst/>
              <a:rect l="l" t="t" r="r" b="b"/>
              <a:pathLst>
                <a:path w="6448425" h="6448425">
                  <a:moveTo>
                    <a:pt x="3224212" y="0"/>
                  </a:moveTo>
                  <a:lnTo>
                    <a:pt x="0" y="3225469"/>
                  </a:lnTo>
                  <a:lnTo>
                    <a:pt x="3224212" y="6448425"/>
                  </a:lnTo>
                  <a:lnTo>
                    <a:pt x="6448425" y="3225469"/>
                  </a:lnTo>
                  <a:lnTo>
                    <a:pt x="3224212" y="0"/>
                  </a:lnTo>
                  <a:close/>
                </a:path>
              </a:pathLst>
            </a:custGeom>
            <a:solidFill>
              <a:srgbClr val="484C68"/>
            </a:solidFill>
          </p:spPr>
          <p:txBody>
            <a:bodyPr wrap="square" lIns="0" tIns="0" rIns="0" bIns="0" rtlCol="0"/>
            <a:lstStyle/>
            <a:p>
              <a:endParaRPr/>
            </a:p>
          </p:txBody>
        </p:sp>
        <p:sp>
          <p:nvSpPr>
            <p:cNvPr id="8" name="object 8"/>
            <p:cNvSpPr/>
            <p:nvPr/>
          </p:nvSpPr>
          <p:spPr>
            <a:xfrm>
              <a:off x="5477497" y="5512498"/>
              <a:ext cx="2990850" cy="2990850"/>
            </a:xfrm>
            <a:custGeom>
              <a:avLst/>
              <a:gdLst/>
              <a:ahLst/>
              <a:cxnLst/>
              <a:rect l="l" t="t" r="r" b="b"/>
              <a:pathLst>
                <a:path w="2990850" h="2990850">
                  <a:moveTo>
                    <a:pt x="2798622" y="0"/>
                  </a:moveTo>
                  <a:lnTo>
                    <a:pt x="0" y="2796120"/>
                  </a:lnTo>
                  <a:lnTo>
                    <a:pt x="194729" y="2990850"/>
                  </a:lnTo>
                  <a:lnTo>
                    <a:pt x="2990850" y="192239"/>
                  </a:lnTo>
                  <a:lnTo>
                    <a:pt x="2798622" y="0"/>
                  </a:lnTo>
                  <a:close/>
                </a:path>
              </a:pathLst>
            </a:custGeom>
            <a:solidFill>
              <a:srgbClr val="70B1DA"/>
            </a:solidFill>
          </p:spPr>
          <p:txBody>
            <a:bodyPr wrap="square" lIns="0" tIns="0" rIns="0" bIns="0" rtlCol="0"/>
            <a:lstStyle/>
            <a:p>
              <a:endParaRPr/>
            </a:p>
          </p:txBody>
        </p:sp>
        <p:pic>
          <p:nvPicPr>
            <p:cNvPr id="9" name="object 9"/>
            <p:cNvPicPr/>
            <p:nvPr/>
          </p:nvPicPr>
          <p:blipFill>
            <a:blip r:embed="rId2" cstate="print"/>
            <a:stretch>
              <a:fillRect/>
            </a:stretch>
          </p:blipFill>
          <p:spPr>
            <a:xfrm>
              <a:off x="0" y="5231981"/>
              <a:ext cx="5320614" cy="5055781"/>
            </a:xfrm>
            <a:prstGeom prst="rect">
              <a:avLst/>
            </a:prstGeom>
          </p:spPr>
        </p:pic>
        <p:pic>
          <p:nvPicPr>
            <p:cNvPr id="10" name="object 10"/>
            <p:cNvPicPr/>
            <p:nvPr/>
          </p:nvPicPr>
          <p:blipFill>
            <a:blip r:embed="rId3" cstate="print"/>
            <a:stretch>
              <a:fillRect/>
            </a:stretch>
          </p:blipFill>
          <p:spPr>
            <a:xfrm>
              <a:off x="0" y="0"/>
              <a:ext cx="4753540" cy="4615624"/>
            </a:xfrm>
            <a:prstGeom prst="rect">
              <a:avLst/>
            </a:prstGeom>
          </p:spPr>
        </p:pic>
      </p:grpSp>
      <p:sp>
        <p:nvSpPr>
          <p:cNvPr id="11" name="object 11"/>
          <p:cNvSpPr txBox="1">
            <a:spLocks noGrp="1"/>
          </p:cNvSpPr>
          <p:nvPr>
            <p:ph type="title"/>
          </p:nvPr>
        </p:nvSpPr>
        <p:spPr>
          <a:xfrm>
            <a:off x="6427459" y="284137"/>
            <a:ext cx="5111115" cy="1054100"/>
          </a:xfrm>
          <a:prstGeom prst="rect">
            <a:avLst/>
          </a:prstGeom>
        </p:spPr>
        <p:txBody>
          <a:bodyPr vert="horz" wrap="square" lIns="0" tIns="12700" rIns="0" bIns="0" rtlCol="0">
            <a:spAutoFit/>
          </a:bodyPr>
          <a:lstStyle/>
          <a:p>
            <a:pPr marL="12700">
              <a:lnSpc>
                <a:spcPct val="100000"/>
              </a:lnSpc>
              <a:spcBef>
                <a:spcPts val="100"/>
              </a:spcBef>
            </a:pPr>
            <a:r>
              <a:rPr lang="en-US" sz="6750" spc="160" dirty="0">
                <a:latin typeface="Bahnschrift SemiCondensed" panose="020B0502040204020203" pitchFamily="34" charset="0"/>
              </a:rPr>
              <a:t>Background</a:t>
            </a:r>
            <a:endParaRPr sz="6750" dirty="0">
              <a:latin typeface="Bahnschrift SemiCondensed" panose="020B0502040204020203" pitchFamily="34" charset="0"/>
            </a:endParaRPr>
          </a:p>
        </p:txBody>
      </p:sp>
      <p:sp>
        <p:nvSpPr>
          <p:cNvPr id="13" name="object 13"/>
          <p:cNvSpPr txBox="1"/>
          <p:nvPr/>
        </p:nvSpPr>
        <p:spPr>
          <a:xfrm>
            <a:off x="8777478" y="1959438"/>
            <a:ext cx="7848600" cy="2993768"/>
          </a:xfrm>
          <a:prstGeom prst="rect">
            <a:avLst/>
          </a:prstGeom>
        </p:spPr>
        <p:txBody>
          <a:bodyPr vert="horz" wrap="square" lIns="0" tIns="38735" rIns="0" bIns="0" rtlCol="0">
            <a:spAutoFit/>
          </a:bodyPr>
          <a:lstStyle/>
          <a:p>
            <a:r>
              <a:rPr lang="en-US" sz="3200" dirty="0">
                <a:solidFill>
                  <a:schemeClr val="bg1"/>
                </a:solidFill>
                <a:latin typeface="Bahnschrift SemiLight SemiConde" panose="020B0502040204020203" pitchFamily="34" charset="0"/>
              </a:rPr>
              <a:t>The Ames Housing dataset is a widely used benchmark in the field of machine learning for real estate valuation. Compiled by Dr. Dean De Cock in 2011, it offers a rich resource for analyzing factors influencing single-family home prices in Ames, Iowa.</a:t>
            </a:r>
          </a:p>
        </p:txBody>
      </p:sp>
      <p:sp>
        <p:nvSpPr>
          <p:cNvPr id="14" name="object 14"/>
          <p:cNvSpPr/>
          <p:nvPr/>
        </p:nvSpPr>
        <p:spPr>
          <a:xfrm>
            <a:off x="6139151" y="1403754"/>
            <a:ext cx="4753540" cy="153791"/>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5" name="object 13">
            <a:extLst>
              <a:ext uri="{FF2B5EF4-FFF2-40B4-BE49-F238E27FC236}">
                <a16:creationId xmlns:a16="http://schemas.microsoft.com/office/drawing/2014/main" id="{D336A48B-91A6-9FBD-CD1B-6319855ABB89}"/>
              </a:ext>
            </a:extLst>
          </p:cNvPr>
          <p:cNvSpPr txBox="1"/>
          <p:nvPr/>
        </p:nvSpPr>
        <p:spPr>
          <a:xfrm>
            <a:off x="9607550" y="5508890"/>
            <a:ext cx="8054138" cy="4778872"/>
          </a:xfrm>
          <a:prstGeom prst="rect">
            <a:avLst/>
          </a:prstGeom>
        </p:spPr>
        <p:txBody>
          <a:bodyPr vert="horz" wrap="square" lIns="0" tIns="38735" rIns="0" bIns="0" rtlCol="0">
            <a:spAutoFit/>
          </a:bodyPr>
          <a:lstStyle/>
          <a:p>
            <a:pPr marL="457200" indent="-457200">
              <a:buFont typeface="Arial" panose="020B0604020202020204" pitchFamily="34" charset="0"/>
              <a:buChar char="•"/>
            </a:pPr>
            <a:r>
              <a:rPr lang="en-US" sz="2800" dirty="0">
                <a:solidFill>
                  <a:schemeClr val="bg1"/>
                </a:solidFill>
                <a:latin typeface="Bahnschrift SemiLight SemiConde" panose="020B0502040204020203" pitchFamily="34" charset="0"/>
              </a:rPr>
              <a:t>Snapshot of the housing market during the mid-2000s, between 2006 and 2010.</a:t>
            </a:r>
          </a:p>
          <a:p>
            <a:endParaRPr lang="en-US" sz="2800" dirty="0">
              <a:solidFill>
                <a:schemeClr val="bg1"/>
              </a:solidFill>
              <a:latin typeface="Bahnschrift SemiLight SemiConde" panose="020B0502040204020203" pitchFamily="34" charset="0"/>
            </a:endParaRPr>
          </a:p>
          <a:p>
            <a:pPr marL="457200" indent="-457200">
              <a:buFont typeface="Arial" panose="020B0604020202020204" pitchFamily="34" charset="0"/>
              <a:buChar char="•"/>
            </a:pPr>
            <a:r>
              <a:rPr lang="en-US" sz="2800" dirty="0">
                <a:solidFill>
                  <a:schemeClr val="bg1"/>
                </a:solidFill>
                <a:latin typeface="Bahnschrift SemiLight SemiConde" panose="020B0502040204020203" pitchFamily="34" charset="0"/>
              </a:rPr>
              <a:t>Reveals how location and size characteristics influence housing prices.</a:t>
            </a:r>
          </a:p>
          <a:p>
            <a:endParaRPr lang="en-US" sz="2800" dirty="0">
              <a:solidFill>
                <a:schemeClr val="bg1"/>
              </a:solidFill>
              <a:latin typeface="Bahnschrift SemiLight SemiConde" panose="020B0502040204020203" pitchFamily="34" charset="0"/>
            </a:endParaRPr>
          </a:p>
          <a:p>
            <a:pPr marL="457200" indent="-457200">
              <a:buFont typeface="Arial" panose="020B0604020202020204" pitchFamily="34" charset="0"/>
              <a:buChar char="•"/>
            </a:pPr>
            <a:r>
              <a:rPr lang="en-US" sz="2800" dirty="0">
                <a:solidFill>
                  <a:schemeClr val="bg1"/>
                </a:solidFill>
                <a:latin typeface="Bahnschrift SemiLight SemiConde" panose="020B0502040204020203" pitchFamily="34" charset="0"/>
              </a:rPr>
              <a:t>Features like overall quality, number of bedrooms/bathrooms, and presence of amenities like fireplace or central air, provide insights into what buyers valued in Ames.</a:t>
            </a:r>
          </a:p>
          <a:p>
            <a:pPr marL="457200" indent="-457200">
              <a:buFont typeface="Arial" panose="020B0604020202020204" pitchFamily="34" charset="0"/>
              <a:buChar char="•"/>
            </a:pPr>
            <a:endParaRPr lang="en-US" sz="2800" dirty="0">
              <a:solidFill>
                <a:schemeClr val="bg1"/>
              </a:solidFill>
              <a:latin typeface="Bahnschrift SemiLight SemiConde" panose="020B0502040204020203"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61" y="12"/>
              <a:ext cx="7082790" cy="5093970"/>
            </a:xfrm>
            <a:custGeom>
              <a:avLst/>
              <a:gdLst/>
              <a:ahLst/>
              <a:cxnLst/>
              <a:rect l="l" t="t" r="r" b="b"/>
              <a:pathLst>
                <a:path w="7082790" h="5093970">
                  <a:moveTo>
                    <a:pt x="2938856" y="3168307"/>
                  </a:moveTo>
                  <a:lnTo>
                    <a:pt x="1738312" y="1965236"/>
                  </a:lnTo>
                  <a:lnTo>
                    <a:pt x="0" y="3703548"/>
                  </a:lnTo>
                  <a:lnTo>
                    <a:pt x="1200556" y="4906632"/>
                  </a:lnTo>
                  <a:lnTo>
                    <a:pt x="2938856" y="3168307"/>
                  </a:lnTo>
                  <a:close/>
                </a:path>
                <a:path w="7082790" h="5093970">
                  <a:moveTo>
                    <a:pt x="7082688" y="558761"/>
                  </a:moveTo>
                  <a:lnTo>
                    <a:pt x="6523939" y="0"/>
                  </a:lnTo>
                  <a:lnTo>
                    <a:pt x="3813937" y="0"/>
                  </a:lnTo>
                  <a:lnTo>
                    <a:pt x="1944687" y="1869211"/>
                  </a:lnTo>
                  <a:lnTo>
                    <a:pt x="5168963" y="5093424"/>
                  </a:lnTo>
                  <a:lnTo>
                    <a:pt x="7082688" y="3179661"/>
                  </a:lnTo>
                  <a:lnTo>
                    <a:pt x="7082688" y="558761"/>
                  </a:lnTo>
                  <a:close/>
                </a:path>
              </a:pathLst>
            </a:custGeom>
            <a:solidFill>
              <a:srgbClr val="70B1DA"/>
            </a:solidFill>
          </p:spPr>
          <p:txBody>
            <a:bodyPr wrap="square" lIns="0" tIns="0" rIns="0" bIns="0" rtlCol="0"/>
            <a:lstStyle/>
            <a:p>
              <a:endParaRPr/>
            </a:p>
          </p:txBody>
        </p:sp>
        <p:sp>
          <p:nvSpPr>
            <p:cNvPr id="4" name="object 4"/>
            <p:cNvSpPr/>
            <p:nvPr/>
          </p:nvSpPr>
          <p:spPr>
            <a:xfrm>
              <a:off x="10667504" y="1430007"/>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7" y="3474668"/>
              <a:ext cx="1753235" cy="1946275"/>
            </a:xfrm>
            <a:custGeom>
              <a:avLst/>
              <a:gdLst/>
              <a:ahLst/>
              <a:cxnLst/>
              <a:rect l="l" t="t" r="r" b="b"/>
              <a:pathLst>
                <a:path w="1753234" h="1946275">
                  <a:moveTo>
                    <a:pt x="1752993" y="0"/>
                  </a:moveTo>
                  <a:lnTo>
                    <a:pt x="0" y="1751458"/>
                  </a:lnTo>
                  <a:lnTo>
                    <a:pt x="194690" y="1946187"/>
                  </a:lnTo>
                  <a:lnTo>
                    <a:pt x="1752993" y="386511"/>
                  </a:lnTo>
                  <a:lnTo>
                    <a:pt x="1752993"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9"/>
              <a:ext cx="4617085" cy="3485515"/>
            </a:xfrm>
            <a:custGeom>
              <a:avLst/>
              <a:gdLst/>
              <a:ahLst/>
              <a:cxnLst/>
              <a:rect l="l" t="t" r="r" b="b"/>
              <a:pathLst>
                <a:path w="4617085" h="3485515">
                  <a:moveTo>
                    <a:pt x="1392351" y="0"/>
                  </a:moveTo>
                  <a:lnTo>
                    <a:pt x="0" y="1391810"/>
                  </a:lnTo>
                  <a:lnTo>
                    <a:pt x="0" y="3485133"/>
                  </a:lnTo>
                  <a:lnTo>
                    <a:pt x="4354490" y="3485133"/>
                  </a:lnTo>
                  <a:lnTo>
                    <a:pt x="4616564" y="3222958"/>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5"/>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txBox="1">
            <a:spLocks noGrp="1"/>
          </p:cNvSpPr>
          <p:nvPr>
            <p:ph type="title"/>
          </p:nvPr>
        </p:nvSpPr>
        <p:spPr>
          <a:xfrm>
            <a:off x="-1365250" y="-793750"/>
            <a:ext cx="10696843" cy="2223236"/>
          </a:xfrm>
          <a:prstGeom prst="rect">
            <a:avLst/>
          </a:prstGeom>
        </p:spPr>
        <p:txBody>
          <a:bodyPr vert="horz" wrap="square" lIns="0" tIns="1173035" rIns="0" bIns="0" rtlCol="0">
            <a:spAutoFit/>
          </a:bodyPr>
          <a:lstStyle/>
          <a:p>
            <a:pPr marL="12700" algn="ctr">
              <a:lnSpc>
                <a:spcPct val="100000"/>
              </a:lnSpc>
              <a:spcBef>
                <a:spcPts val="125"/>
              </a:spcBef>
            </a:pPr>
            <a:r>
              <a:rPr lang="en-US" sz="6750" dirty="0">
                <a:latin typeface="Bahnschrift SemiCondensed" panose="020B0502040204020203" pitchFamily="34" charset="0"/>
              </a:rPr>
              <a:t>Problem Statement</a:t>
            </a:r>
            <a:endParaRPr sz="6750" dirty="0">
              <a:latin typeface="Bahnschrift SemiCondensed" panose="020B0502040204020203" pitchFamily="34" charset="0"/>
            </a:endParaRPr>
          </a:p>
        </p:txBody>
      </p:sp>
      <p:sp>
        <p:nvSpPr>
          <p:cNvPr id="12" name="object 12"/>
          <p:cNvSpPr txBox="1"/>
          <p:nvPr/>
        </p:nvSpPr>
        <p:spPr>
          <a:xfrm>
            <a:off x="2308542" y="2170043"/>
            <a:ext cx="7267925" cy="3890809"/>
          </a:xfrm>
          <a:prstGeom prst="rect">
            <a:avLst/>
          </a:prstGeom>
        </p:spPr>
        <p:txBody>
          <a:bodyPr vert="horz" wrap="square" lIns="0" tIns="12700" rIns="0" bIns="0" rtlCol="0">
            <a:spAutoFit/>
          </a:bodyPr>
          <a:lstStyle/>
          <a:p>
            <a:pPr marL="86995" marR="5080" indent="-74930" algn="l">
              <a:lnSpc>
                <a:spcPct val="100000"/>
              </a:lnSpc>
              <a:spcBef>
                <a:spcPts val="100"/>
              </a:spcBef>
              <a:tabLst>
                <a:tab pos="5187950" algn="l"/>
                <a:tab pos="5692140" algn="l"/>
              </a:tabLst>
            </a:pPr>
            <a:r>
              <a:rPr lang="en-US" sz="3600" spc="80" dirty="0">
                <a:solidFill>
                  <a:srgbClr val="FFFFFF"/>
                </a:solidFill>
                <a:latin typeface="Bahnschrift SemiLight SemiConde" panose="020B0502040204020203" pitchFamily="34" charset="0"/>
                <a:cs typeface="Arial"/>
              </a:rPr>
              <a:t> Develop a machine learning model that accurately predicts the sale price of single-family homes in Ames, Iowa. Predictive modeling with regression is a valuable tool for real estate professionals and homeowners in the area.</a:t>
            </a:r>
          </a:p>
        </p:txBody>
      </p:sp>
      <p:pic>
        <p:nvPicPr>
          <p:cNvPr id="14" name="object 14"/>
          <p:cNvPicPr/>
          <p:nvPr/>
        </p:nvPicPr>
        <p:blipFill>
          <a:blip r:embed="rId2" cstate="print"/>
          <a:stretch>
            <a:fillRect/>
          </a:stretch>
        </p:blipFill>
        <p:spPr>
          <a:xfrm>
            <a:off x="11092751" y="3321647"/>
            <a:ext cx="6372161" cy="6372132"/>
          </a:xfrm>
          <a:prstGeom prst="rect">
            <a:avLst/>
          </a:prstGeom>
        </p:spPr>
      </p:pic>
      <p:sp>
        <p:nvSpPr>
          <p:cNvPr id="15" name="object 14">
            <a:extLst>
              <a:ext uri="{FF2B5EF4-FFF2-40B4-BE49-F238E27FC236}">
                <a16:creationId xmlns:a16="http://schemas.microsoft.com/office/drawing/2014/main" id="{D81A9E85-5CE6-41A8-503D-CC9E596C2E26}"/>
              </a:ext>
            </a:extLst>
          </p:cNvPr>
          <p:cNvSpPr/>
          <p:nvPr/>
        </p:nvSpPr>
        <p:spPr>
          <a:xfrm>
            <a:off x="365272" y="1541294"/>
            <a:ext cx="7267925" cy="148768"/>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8" name="object 12">
            <a:extLst>
              <a:ext uri="{FF2B5EF4-FFF2-40B4-BE49-F238E27FC236}">
                <a16:creationId xmlns:a16="http://schemas.microsoft.com/office/drawing/2014/main" id="{F866C612-915E-8C99-8A78-3D0B6493CC76}"/>
              </a:ext>
            </a:extLst>
          </p:cNvPr>
          <p:cNvSpPr txBox="1"/>
          <p:nvPr/>
        </p:nvSpPr>
        <p:spPr>
          <a:xfrm>
            <a:off x="4617085" y="6497969"/>
            <a:ext cx="6826168" cy="2795637"/>
          </a:xfrm>
          <a:prstGeom prst="rect">
            <a:avLst/>
          </a:prstGeom>
        </p:spPr>
        <p:txBody>
          <a:bodyPr vert="horz" wrap="square" lIns="0" tIns="12700" rIns="0" bIns="0" rtlCol="0">
            <a:spAutoFit/>
          </a:bodyPr>
          <a:lstStyle/>
          <a:p>
            <a:pPr marL="86995" marR="5080" indent="-74930" algn="l">
              <a:lnSpc>
                <a:spcPct val="100000"/>
              </a:lnSpc>
              <a:spcBef>
                <a:spcPts val="100"/>
              </a:spcBef>
              <a:tabLst>
                <a:tab pos="5187950" algn="l"/>
                <a:tab pos="5692140" algn="l"/>
              </a:tabLst>
            </a:pPr>
            <a:r>
              <a:rPr lang="en-US" sz="3600" u="sng" spc="80" dirty="0">
                <a:solidFill>
                  <a:srgbClr val="FFFFFF"/>
                </a:solidFill>
                <a:latin typeface="Bahnschrift SemiCondensed" panose="020B0502040204020203" pitchFamily="34" charset="0"/>
                <a:cs typeface="Arial"/>
              </a:rPr>
              <a:t>Success Evaluation</a:t>
            </a:r>
            <a:r>
              <a:rPr lang="en-US" sz="3600" spc="80" dirty="0">
                <a:solidFill>
                  <a:srgbClr val="FFFFFF"/>
                </a:solidFill>
                <a:latin typeface="Bahnschrift SemiCondensed" panose="020B0502040204020203" pitchFamily="34" charset="0"/>
                <a:cs typeface="Arial"/>
              </a:rPr>
              <a:t>:</a:t>
            </a:r>
          </a:p>
          <a:p>
            <a:pPr marL="469265" marR="5080" indent="-457200" algn="l">
              <a:lnSpc>
                <a:spcPct val="100000"/>
              </a:lnSpc>
              <a:spcBef>
                <a:spcPts val="100"/>
              </a:spcBef>
              <a:buFont typeface="Arial" panose="020B0604020202020204" pitchFamily="34" charset="0"/>
              <a:buChar char="•"/>
              <a:tabLst>
                <a:tab pos="5187950" algn="l"/>
                <a:tab pos="5692140" algn="l"/>
              </a:tabLst>
            </a:pPr>
            <a:r>
              <a:rPr lang="en-US" sz="3600" spc="80" dirty="0">
                <a:solidFill>
                  <a:srgbClr val="FFFFFF"/>
                </a:solidFill>
                <a:latin typeface="Bahnschrift SemiCondensed" panose="020B0502040204020203" pitchFamily="34" charset="0"/>
                <a:cs typeface="Arial"/>
              </a:rPr>
              <a:t> Accuracy: a low Root Mean Squared Error (RMSE), indicates the model's ability to predict sale prices close to the true values.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28081" y="5591708"/>
            <a:ext cx="7620634" cy="5420995"/>
            <a:chOff x="10667504" y="0"/>
            <a:chExt cx="7620634" cy="5420995"/>
          </a:xfrm>
        </p:grpSpPr>
        <p:sp>
          <p:nvSpPr>
            <p:cNvPr id="3" name="object 3"/>
            <p:cNvSpPr/>
            <p:nvPr/>
          </p:nvSpPr>
          <p:spPr>
            <a:xfrm>
              <a:off x="11205261" y="12"/>
              <a:ext cx="7082790" cy="5093970"/>
            </a:xfrm>
            <a:custGeom>
              <a:avLst/>
              <a:gdLst/>
              <a:ahLst/>
              <a:cxnLst/>
              <a:rect l="l" t="t" r="r" b="b"/>
              <a:pathLst>
                <a:path w="7082790" h="5093970">
                  <a:moveTo>
                    <a:pt x="2938856" y="3168307"/>
                  </a:moveTo>
                  <a:lnTo>
                    <a:pt x="1738312" y="1965236"/>
                  </a:lnTo>
                  <a:lnTo>
                    <a:pt x="0" y="3703548"/>
                  </a:lnTo>
                  <a:lnTo>
                    <a:pt x="1200556" y="4906632"/>
                  </a:lnTo>
                  <a:lnTo>
                    <a:pt x="2938856" y="3168307"/>
                  </a:lnTo>
                  <a:close/>
                </a:path>
                <a:path w="7082790" h="5093970">
                  <a:moveTo>
                    <a:pt x="7082688" y="558761"/>
                  </a:moveTo>
                  <a:lnTo>
                    <a:pt x="6523939" y="0"/>
                  </a:lnTo>
                  <a:lnTo>
                    <a:pt x="3813937" y="0"/>
                  </a:lnTo>
                  <a:lnTo>
                    <a:pt x="1944687" y="1869211"/>
                  </a:lnTo>
                  <a:lnTo>
                    <a:pt x="5168963" y="5093424"/>
                  </a:lnTo>
                  <a:lnTo>
                    <a:pt x="7082688" y="3179661"/>
                  </a:lnTo>
                  <a:lnTo>
                    <a:pt x="7082688" y="558761"/>
                  </a:lnTo>
                  <a:close/>
                </a:path>
              </a:pathLst>
            </a:custGeom>
            <a:solidFill>
              <a:srgbClr val="70B1DA"/>
            </a:solidFill>
          </p:spPr>
          <p:txBody>
            <a:bodyPr wrap="square" lIns="0" tIns="0" rIns="0" bIns="0" rtlCol="0"/>
            <a:lstStyle/>
            <a:p>
              <a:endParaRPr/>
            </a:p>
          </p:txBody>
        </p:sp>
        <p:sp>
          <p:nvSpPr>
            <p:cNvPr id="4" name="object 4"/>
            <p:cNvSpPr/>
            <p:nvPr/>
          </p:nvSpPr>
          <p:spPr>
            <a:xfrm>
              <a:off x="10667504" y="1430007"/>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7" y="3474668"/>
              <a:ext cx="1753235" cy="1946275"/>
            </a:xfrm>
            <a:custGeom>
              <a:avLst/>
              <a:gdLst/>
              <a:ahLst/>
              <a:cxnLst/>
              <a:rect l="l" t="t" r="r" b="b"/>
              <a:pathLst>
                <a:path w="1753234" h="1946275">
                  <a:moveTo>
                    <a:pt x="1752993" y="0"/>
                  </a:moveTo>
                  <a:lnTo>
                    <a:pt x="0" y="1751458"/>
                  </a:lnTo>
                  <a:lnTo>
                    <a:pt x="194690" y="1946187"/>
                  </a:lnTo>
                  <a:lnTo>
                    <a:pt x="1752993" y="386511"/>
                  </a:lnTo>
                  <a:lnTo>
                    <a:pt x="1752993"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4"/>
              <a:ext cx="4617085" cy="3485515"/>
            </a:xfrm>
            <a:custGeom>
              <a:avLst/>
              <a:gdLst/>
              <a:ahLst/>
              <a:cxnLst/>
              <a:rect l="l" t="t" r="r" b="b"/>
              <a:pathLst>
                <a:path w="4617085" h="3485515">
                  <a:moveTo>
                    <a:pt x="1392351" y="0"/>
                  </a:moveTo>
                  <a:lnTo>
                    <a:pt x="0" y="1391815"/>
                  </a:lnTo>
                  <a:lnTo>
                    <a:pt x="0" y="3485133"/>
                  </a:lnTo>
                  <a:lnTo>
                    <a:pt x="4354495" y="3485133"/>
                  </a:lnTo>
                  <a:lnTo>
                    <a:pt x="4616564" y="3222963"/>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5"/>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txBox="1">
            <a:spLocks noGrp="1"/>
          </p:cNvSpPr>
          <p:nvPr>
            <p:ph type="title"/>
          </p:nvPr>
        </p:nvSpPr>
        <p:spPr>
          <a:xfrm>
            <a:off x="-1898650" y="-1035095"/>
            <a:ext cx="10696843" cy="2191176"/>
          </a:xfrm>
          <a:prstGeom prst="rect">
            <a:avLst/>
          </a:prstGeom>
        </p:spPr>
        <p:txBody>
          <a:bodyPr vert="horz" wrap="square" lIns="0" tIns="1141285" rIns="0" bIns="0" rtlCol="0">
            <a:spAutoFit/>
          </a:bodyPr>
          <a:lstStyle/>
          <a:p>
            <a:pPr marL="2801620">
              <a:lnSpc>
                <a:spcPct val="100000"/>
              </a:lnSpc>
              <a:spcBef>
                <a:spcPts val="100"/>
              </a:spcBef>
            </a:pPr>
            <a:r>
              <a:rPr lang="en-US" sz="6750" spc="140" dirty="0">
                <a:latin typeface="Bahnschrift SemiCondensed" panose="020B0502040204020203" pitchFamily="34" charset="0"/>
              </a:rPr>
              <a:t>Numerical Data </a:t>
            </a:r>
            <a:endParaRPr sz="6750" dirty="0">
              <a:latin typeface="Bahnschrift SemiCondensed" panose="020B0502040204020203" pitchFamily="34" charset="0"/>
            </a:endParaRPr>
          </a:p>
        </p:txBody>
      </p:sp>
      <p:pic>
        <p:nvPicPr>
          <p:cNvPr id="15" name="Picture 14" descr="A screenshot of a cellphone&#10;&#10;Description automatically generated">
            <a:extLst>
              <a:ext uri="{FF2B5EF4-FFF2-40B4-BE49-F238E27FC236}">
                <a16:creationId xmlns:a16="http://schemas.microsoft.com/office/drawing/2014/main" id="{D8CAD9CF-59B4-F738-C91F-FA296049A2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8884" y="726022"/>
            <a:ext cx="10060573" cy="4762629"/>
          </a:xfrm>
          <a:prstGeom prst="rect">
            <a:avLst/>
          </a:prstGeom>
        </p:spPr>
      </p:pic>
      <p:sp>
        <p:nvSpPr>
          <p:cNvPr id="17" name="object 14">
            <a:extLst>
              <a:ext uri="{FF2B5EF4-FFF2-40B4-BE49-F238E27FC236}">
                <a16:creationId xmlns:a16="http://schemas.microsoft.com/office/drawing/2014/main" id="{7C792296-506E-E9E9-9793-095E2EAF9788}"/>
              </a:ext>
            </a:extLst>
          </p:cNvPr>
          <p:cNvSpPr/>
          <p:nvPr/>
        </p:nvSpPr>
        <p:spPr>
          <a:xfrm>
            <a:off x="387350" y="1293190"/>
            <a:ext cx="6505805" cy="142112"/>
          </a:xfrm>
          <a:custGeom>
            <a:avLst/>
            <a:gdLst/>
            <a:ahLst/>
            <a:cxnLst/>
            <a:rect l="l" t="t" r="r" b="b"/>
            <a:pathLst>
              <a:path w="3571875" h="95250">
                <a:moveTo>
                  <a:pt x="3571875" y="0"/>
                </a:moveTo>
                <a:lnTo>
                  <a:pt x="0" y="0"/>
                </a:lnTo>
                <a:lnTo>
                  <a:pt x="0" y="95250"/>
                </a:lnTo>
                <a:lnTo>
                  <a:pt x="3571875" y="95250"/>
                </a:lnTo>
                <a:lnTo>
                  <a:pt x="3571875" y="0"/>
                </a:lnTo>
                <a:close/>
              </a:path>
            </a:pathLst>
          </a:custGeom>
          <a:solidFill>
            <a:srgbClr val="70B1DA"/>
          </a:solidFill>
        </p:spPr>
        <p:txBody>
          <a:bodyPr wrap="square" lIns="0" tIns="0" rIns="0" bIns="0" rtlCol="0"/>
          <a:lstStyle/>
          <a:p>
            <a:endParaRPr/>
          </a:p>
        </p:txBody>
      </p:sp>
      <p:sp>
        <p:nvSpPr>
          <p:cNvPr id="10" name="object 12">
            <a:extLst>
              <a:ext uri="{FF2B5EF4-FFF2-40B4-BE49-F238E27FC236}">
                <a16:creationId xmlns:a16="http://schemas.microsoft.com/office/drawing/2014/main" id="{D4E5F33E-70C1-CC06-0B1C-01C181F29012}"/>
              </a:ext>
            </a:extLst>
          </p:cNvPr>
          <p:cNvSpPr txBox="1"/>
          <p:nvPr/>
        </p:nvSpPr>
        <p:spPr>
          <a:xfrm>
            <a:off x="1310973" y="2207535"/>
            <a:ext cx="6826168" cy="3375283"/>
          </a:xfrm>
          <a:prstGeom prst="rect">
            <a:avLst/>
          </a:prstGeom>
        </p:spPr>
        <p:txBody>
          <a:bodyPr vert="horz" wrap="square" lIns="0" tIns="12700" rIns="0" bIns="0" rtlCol="0">
            <a:spAutoFit/>
          </a:bodyPr>
          <a:lstStyle/>
          <a:p>
            <a:pPr marL="86995" marR="5080" indent="-74930" algn="l">
              <a:lnSpc>
                <a:spcPct val="100000"/>
              </a:lnSpc>
              <a:spcBef>
                <a:spcPts val="100"/>
              </a:spcBef>
              <a:tabLst>
                <a:tab pos="5187950" algn="l"/>
                <a:tab pos="5692140" algn="l"/>
              </a:tabLst>
            </a:pPr>
            <a:r>
              <a:rPr lang="en-US" sz="3600" u="sng" spc="80" dirty="0">
                <a:solidFill>
                  <a:srgbClr val="FFFFFF"/>
                </a:solidFill>
                <a:latin typeface="Bahnschrift SemiCondensed" panose="020B0502040204020203" pitchFamily="34" charset="0"/>
                <a:cs typeface="Arial"/>
              </a:rPr>
              <a:t>Correlation Coefficient</a:t>
            </a:r>
            <a:r>
              <a:rPr lang="en-US" sz="3600" spc="80" dirty="0">
                <a:solidFill>
                  <a:srgbClr val="FFFFFF"/>
                </a:solidFill>
                <a:latin typeface="Bahnschrift SemiCondensed" panose="020B0502040204020203" pitchFamily="34" charset="0"/>
                <a:cs typeface="Arial"/>
              </a:rPr>
              <a:t>:</a:t>
            </a:r>
          </a:p>
          <a:p>
            <a:pPr marL="469265" marR="5080" indent="-457200" algn="l">
              <a:lnSpc>
                <a:spcPct val="100000"/>
              </a:lnSpc>
              <a:spcBef>
                <a:spcPts val="100"/>
              </a:spcBef>
              <a:buFont typeface="Arial" panose="020B0604020202020204" pitchFamily="34" charset="0"/>
              <a:buChar char="•"/>
              <a:tabLst>
                <a:tab pos="5187950" algn="l"/>
                <a:tab pos="5692140" algn="l"/>
              </a:tabLst>
            </a:pPr>
            <a:r>
              <a:rPr lang="en-US" sz="3600" spc="80" dirty="0">
                <a:solidFill>
                  <a:srgbClr val="FFFFFF"/>
                </a:solidFill>
                <a:latin typeface="Bahnschrift SemiCondensed" panose="020B0502040204020203" pitchFamily="34" charset="0"/>
                <a:cs typeface="Arial"/>
              </a:rPr>
              <a:t>Sorted by strength.</a:t>
            </a:r>
          </a:p>
          <a:p>
            <a:pPr marL="469265" marR="5080" indent="-457200" algn="l">
              <a:lnSpc>
                <a:spcPct val="100000"/>
              </a:lnSpc>
              <a:spcBef>
                <a:spcPts val="100"/>
              </a:spcBef>
              <a:buFont typeface="Arial" panose="020B0604020202020204" pitchFamily="34" charset="0"/>
              <a:buChar char="•"/>
              <a:tabLst>
                <a:tab pos="5187950" algn="l"/>
                <a:tab pos="5692140" algn="l"/>
              </a:tabLst>
            </a:pPr>
            <a:r>
              <a:rPr lang="en-US" sz="3600" spc="80" dirty="0">
                <a:solidFill>
                  <a:srgbClr val="FFFFFF"/>
                </a:solidFill>
                <a:latin typeface="Bahnschrift SemiCondensed" panose="020B0502040204020203" pitchFamily="34" charset="0"/>
                <a:cs typeface="Arial"/>
              </a:rPr>
              <a:t>Use the top numerical features for modeling.</a:t>
            </a:r>
          </a:p>
          <a:p>
            <a:pPr marL="469265" marR="5080" indent="-457200" algn="l">
              <a:lnSpc>
                <a:spcPct val="100000"/>
              </a:lnSpc>
              <a:spcBef>
                <a:spcPts val="100"/>
              </a:spcBef>
              <a:buFont typeface="Arial" panose="020B0604020202020204" pitchFamily="34" charset="0"/>
              <a:buChar char="•"/>
              <a:tabLst>
                <a:tab pos="5187950" algn="l"/>
                <a:tab pos="5692140" algn="l"/>
              </a:tabLst>
            </a:pPr>
            <a:r>
              <a:rPr lang="en-US" sz="3600" spc="80" dirty="0">
                <a:solidFill>
                  <a:srgbClr val="FFFFFF"/>
                </a:solidFill>
                <a:latin typeface="Bahnschrift SemiCondensed" panose="020B0502040204020203" pitchFamily="34" charset="0"/>
                <a:cs typeface="Arial"/>
              </a:rPr>
              <a:t>Plot graphs of features that are relevant in readable heatmap.</a:t>
            </a:r>
          </a:p>
        </p:txBody>
      </p:sp>
      <p:sp>
        <p:nvSpPr>
          <p:cNvPr id="12" name="object 12">
            <a:extLst>
              <a:ext uri="{FF2B5EF4-FFF2-40B4-BE49-F238E27FC236}">
                <a16:creationId xmlns:a16="http://schemas.microsoft.com/office/drawing/2014/main" id="{7BB1E702-70C5-6CF4-F56E-DB05F1316081}"/>
              </a:ext>
            </a:extLst>
          </p:cNvPr>
          <p:cNvSpPr txBox="1"/>
          <p:nvPr/>
        </p:nvSpPr>
        <p:spPr>
          <a:xfrm>
            <a:off x="4738228" y="6308712"/>
            <a:ext cx="6826168" cy="2834109"/>
          </a:xfrm>
          <a:prstGeom prst="rect">
            <a:avLst/>
          </a:prstGeom>
        </p:spPr>
        <p:txBody>
          <a:bodyPr vert="horz" wrap="square" lIns="0" tIns="12700" rIns="0" bIns="0" rtlCol="0">
            <a:spAutoFit/>
          </a:bodyPr>
          <a:lstStyle/>
          <a:p>
            <a:pPr marL="86995" marR="5080" indent="-74930" algn="l">
              <a:lnSpc>
                <a:spcPct val="100000"/>
              </a:lnSpc>
              <a:spcBef>
                <a:spcPts val="100"/>
              </a:spcBef>
              <a:tabLst>
                <a:tab pos="5187950" algn="l"/>
                <a:tab pos="5692140" algn="l"/>
              </a:tabLst>
            </a:pPr>
            <a:r>
              <a:rPr lang="en-US" sz="3600" u="sng" spc="80" dirty="0">
                <a:solidFill>
                  <a:srgbClr val="FFFFFF"/>
                </a:solidFill>
                <a:latin typeface="Bahnschrift SemiCondensed" panose="020B0502040204020203" pitchFamily="34" charset="0"/>
                <a:cs typeface="Arial"/>
              </a:rPr>
              <a:t>Models (Candidates)</a:t>
            </a:r>
            <a:r>
              <a:rPr lang="en-US" sz="3600" spc="80" dirty="0">
                <a:solidFill>
                  <a:srgbClr val="FFFFFF"/>
                </a:solidFill>
                <a:latin typeface="Bahnschrift SemiCondensed" panose="020B0502040204020203" pitchFamily="34" charset="0"/>
                <a:cs typeface="Arial"/>
              </a:rPr>
              <a:t>:</a:t>
            </a:r>
          </a:p>
          <a:p>
            <a:pPr marL="469265" marR="5080" indent="-457200" algn="l">
              <a:lnSpc>
                <a:spcPct val="100000"/>
              </a:lnSpc>
              <a:spcBef>
                <a:spcPts val="100"/>
              </a:spcBef>
              <a:buFont typeface="Arial" panose="020B0604020202020204" pitchFamily="34" charset="0"/>
              <a:buChar char="•"/>
              <a:tabLst>
                <a:tab pos="5187950" algn="l"/>
                <a:tab pos="5692140" algn="l"/>
              </a:tabLst>
            </a:pPr>
            <a:r>
              <a:rPr lang="en-US" sz="3600" spc="80" dirty="0">
                <a:solidFill>
                  <a:srgbClr val="FFFFFF"/>
                </a:solidFill>
                <a:latin typeface="Bahnschrift SemiCondensed" panose="020B0502040204020203" pitchFamily="34" charset="0"/>
                <a:cs typeface="Arial"/>
              </a:rPr>
              <a:t>Multilinear Regression</a:t>
            </a:r>
          </a:p>
          <a:p>
            <a:pPr marL="469265" marR="5080" indent="-457200" algn="l">
              <a:lnSpc>
                <a:spcPct val="100000"/>
              </a:lnSpc>
              <a:spcBef>
                <a:spcPts val="100"/>
              </a:spcBef>
              <a:buFont typeface="Arial" panose="020B0604020202020204" pitchFamily="34" charset="0"/>
              <a:buChar char="•"/>
              <a:tabLst>
                <a:tab pos="5187950" algn="l"/>
                <a:tab pos="5692140" algn="l"/>
              </a:tabLst>
            </a:pPr>
            <a:r>
              <a:rPr lang="en-US" sz="3600" spc="80" dirty="0">
                <a:solidFill>
                  <a:srgbClr val="FFFFFF"/>
                </a:solidFill>
                <a:latin typeface="Bahnschrift SemiCondensed" panose="020B0502040204020203" pitchFamily="34" charset="0"/>
                <a:cs typeface="Arial"/>
              </a:rPr>
              <a:t>Ridge Regression</a:t>
            </a:r>
          </a:p>
          <a:p>
            <a:pPr marL="469265" marR="5080" indent="-457200" algn="l">
              <a:lnSpc>
                <a:spcPct val="100000"/>
              </a:lnSpc>
              <a:spcBef>
                <a:spcPts val="100"/>
              </a:spcBef>
              <a:buFont typeface="Arial" panose="020B0604020202020204" pitchFamily="34" charset="0"/>
              <a:buChar char="•"/>
              <a:tabLst>
                <a:tab pos="5187950" algn="l"/>
                <a:tab pos="5692140" algn="l"/>
              </a:tabLst>
            </a:pPr>
            <a:r>
              <a:rPr lang="en-US" sz="3600" spc="80" dirty="0">
                <a:solidFill>
                  <a:srgbClr val="FFFFFF"/>
                </a:solidFill>
                <a:latin typeface="Bahnschrift SemiCondensed" panose="020B0502040204020203" pitchFamily="34" charset="0"/>
                <a:cs typeface="Arial"/>
              </a:rPr>
              <a:t>Lasso Regression</a:t>
            </a:r>
          </a:p>
          <a:p>
            <a:pPr marL="469265" marR="5080" indent="-457200" algn="l">
              <a:lnSpc>
                <a:spcPct val="100000"/>
              </a:lnSpc>
              <a:spcBef>
                <a:spcPts val="100"/>
              </a:spcBef>
              <a:buFont typeface="Arial" panose="020B0604020202020204" pitchFamily="34" charset="0"/>
              <a:buChar char="•"/>
              <a:tabLst>
                <a:tab pos="5187950" algn="l"/>
                <a:tab pos="5692140" algn="l"/>
              </a:tabLst>
            </a:pPr>
            <a:r>
              <a:rPr lang="en-US" sz="3600" spc="80" dirty="0" err="1">
                <a:solidFill>
                  <a:srgbClr val="FFFFFF"/>
                </a:solidFill>
                <a:latin typeface="Bahnschrift SemiCondensed" panose="020B0502040204020203" pitchFamily="34" charset="0"/>
                <a:cs typeface="Arial"/>
              </a:rPr>
              <a:t>ElasticNet</a:t>
            </a:r>
            <a:r>
              <a:rPr lang="en-US" sz="3600" spc="80" dirty="0">
                <a:solidFill>
                  <a:srgbClr val="FFFFFF"/>
                </a:solidFill>
                <a:latin typeface="Bahnschrift SemiCondensed" panose="020B0502040204020203" pitchFamily="34" charset="0"/>
                <a:cs typeface="Arial"/>
              </a:rPr>
              <a:t> Regression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61" y="12"/>
              <a:ext cx="7082790" cy="5093970"/>
            </a:xfrm>
            <a:custGeom>
              <a:avLst/>
              <a:gdLst/>
              <a:ahLst/>
              <a:cxnLst/>
              <a:rect l="l" t="t" r="r" b="b"/>
              <a:pathLst>
                <a:path w="7082790" h="5093970">
                  <a:moveTo>
                    <a:pt x="2938856" y="3168307"/>
                  </a:moveTo>
                  <a:lnTo>
                    <a:pt x="1738312" y="1965236"/>
                  </a:lnTo>
                  <a:lnTo>
                    <a:pt x="0" y="3703548"/>
                  </a:lnTo>
                  <a:lnTo>
                    <a:pt x="1200556" y="4906632"/>
                  </a:lnTo>
                  <a:lnTo>
                    <a:pt x="2938856" y="3168307"/>
                  </a:lnTo>
                  <a:close/>
                </a:path>
                <a:path w="7082790" h="5093970">
                  <a:moveTo>
                    <a:pt x="7082688" y="558761"/>
                  </a:moveTo>
                  <a:lnTo>
                    <a:pt x="6523939" y="0"/>
                  </a:lnTo>
                  <a:lnTo>
                    <a:pt x="3813937" y="0"/>
                  </a:lnTo>
                  <a:lnTo>
                    <a:pt x="1944687" y="1869211"/>
                  </a:lnTo>
                  <a:lnTo>
                    <a:pt x="5168963" y="5093424"/>
                  </a:lnTo>
                  <a:lnTo>
                    <a:pt x="7082688" y="3179661"/>
                  </a:lnTo>
                  <a:lnTo>
                    <a:pt x="7082688" y="558761"/>
                  </a:lnTo>
                  <a:close/>
                </a:path>
              </a:pathLst>
            </a:custGeom>
            <a:solidFill>
              <a:srgbClr val="70B1DA"/>
            </a:solidFill>
          </p:spPr>
          <p:txBody>
            <a:bodyPr wrap="square" lIns="0" tIns="0" rIns="0" bIns="0" rtlCol="0"/>
            <a:lstStyle/>
            <a:p>
              <a:endParaRPr/>
            </a:p>
          </p:txBody>
        </p:sp>
        <p:sp>
          <p:nvSpPr>
            <p:cNvPr id="4" name="object 4"/>
            <p:cNvSpPr/>
            <p:nvPr/>
          </p:nvSpPr>
          <p:spPr>
            <a:xfrm>
              <a:off x="10667504" y="1430007"/>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7" y="3474668"/>
              <a:ext cx="1753235" cy="1946275"/>
            </a:xfrm>
            <a:custGeom>
              <a:avLst/>
              <a:gdLst/>
              <a:ahLst/>
              <a:cxnLst/>
              <a:rect l="l" t="t" r="r" b="b"/>
              <a:pathLst>
                <a:path w="1753234" h="1946275">
                  <a:moveTo>
                    <a:pt x="1752993" y="0"/>
                  </a:moveTo>
                  <a:lnTo>
                    <a:pt x="0" y="1751458"/>
                  </a:lnTo>
                  <a:lnTo>
                    <a:pt x="194690" y="1946187"/>
                  </a:lnTo>
                  <a:lnTo>
                    <a:pt x="1752993" y="386511"/>
                  </a:lnTo>
                  <a:lnTo>
                    <a:pt x="1752993"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9"/>
              <a:ext cx="4617085" cy="3485515"/>
            </a:xfrm>
            <a:custGeom>
              <a:avLst/>
              <a:gdLst/>
              <a:ahLst/>
              <a:cxnLst/>
              <a:rect l="l" t="t" r="r" b="b"/>
              <a:pathLst>
                <a:path w="4617085" h="3485515">
                  <a:moveTo>
                    <a:pt x="1392351" y="0"/>
                  </a:moveTo>
                  <a:lnTo>
                    <a:pt x="0" y="1391810"/>
                  </a:lnTo>
                  <a:lnTo>
                    <a:pt x="0" y="3485133"/>
                  </a:lnTo>
                  <a:lnTo>
                    <a:pt x="4354490" y="3485133"/>
                  </a:lnTo>
                  <a:lnTo>
                    <a:pt x="4616564" y="3222958"/>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8"/>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141285" rIns="0" bIns="0" rtlCol="0">
            <a:spAutoFit/>
          </a:bodyPr>
          <a:lstStyle/>
          <a:p>
            <a:pPr marL="1000760">
              <a:lnSpc>
                <a:spcPct val="100000"/>
              </a:lnSpc>
              <a:spcBef>
                <a:spcPts val="100"/>
              </a:spcBef>
            </a:pPr>
            <a:r>
              <a:rPr sz="6750" spc="135" dirty="0"/>
              <a:t>Feature</a:t>
            </a:r>
            <a:r>
              <a:rPr sz="6750" spc="50" dirty="0"/>
              <a:t> </a:t>
            </a:r>
            <a:r>
              <a:rPr sz="6750" spc="55" dirty="0"/>
              <a:t>Engineering</a:t>
            </a:r>
            <a:endParaRPr sz="6750"/>
          </a:p>
        </p:txBody>
      </p:sp>
      <p:pic>
        <p:nvPicPr>
          <p:cNvPr id="10" name="object 10"/>
          <p:cNvPicPr/>
          <p:nvPr/>
        </p:nvPicPr>
        <p:blipFill>
          <a:blip r:embed="rId2" cstate="print"/>
          <a:stretch>
            <a:fillRect/>
          </a:stretch>
        </p:blipFill>
        <p:spPr>
          <a:xfrm>
            <a:off x="7419733" y="3993007"/>
            <a:ext cx="1320863" cy="279946"/>
          </a:xfrm>
          <a:prstGeom prst="rect">
            <a:avLst/>
          </a:prstGeom>
        </p:spPr>
      </p:pic>
      <p:sp>
        <p:nvSpPr>
          <p:cNvPr id="11" name="object 11"/>
          <p:cNvSpPr txBox="1"/>
          <p:nvPr/>
        </p:nvSpPr>
        <p:spPr>
          <a:xfrm>
            <a:off x="3587535" y="3914000"/>
            <a:ext cx="6039485" cy="2494280"/>
          </a:xfrm>
          <a:prstGeom prst="rect">
            <a:avLst/>
          </a:prstGeom>
        </p:spPr>
        <p:txBody>
          <a:bodyPr vert="horz" wrap="square" lIns="0" tIns="12700" rIns="0" bIns="0" rtlCol="0">
            <a:spAutoFit/>
          </a:bodyPr>
          <a:lstStyle/>
          <a:p>
            <a:pPr marL="12700" marR="5080" indent="485140" algn="r">
              <a:lnSpc>
                <a:spcPct val="100000"/>
              </a:lnSpc>
              <a:spcBef>
                <a:spcPts val="100"/>
              </a:spcBef>
              <a:tabLst>
                <a:tab pos="5243195" algn="l"/>
              </a:tabLst>
            </a:pPr>
            <a:r>
              <a:rPr sz="2700" dirty="0">
                <a:solidFill>
                  <a:srgbClr val="FFFFFF"/>
                </a:solidFill>
                <a:latin typeface="Arial"/>
                <a:cs typeface="Arial"/>
              </a:rPr>
              <a:t>Creating</a:t>
            </a:r>
            <a:r>
              <a:rPr sz="2700" spc="254" dirty="0">
                <a:solidFill>
                  <a:srgbClr val="FFFFFF"/>
                </a:solidFill>
                <a:latin typeface="Arial"/>
                <a:cs typeface="Arial"/>
              </a:rPr>
              <a:t> </a:t>
            </a:r>
            <a:r>
              <a:rPr sz="2700" spc="75" dirty="0">
                <a:solidFill>
                  <a:srgbClr val="FFFFFF"/>
                </a:solidFill>
                <a:latin typeface="Arial"/>
                <a:cs typeface="Arial"/>
              </a:rPr>
              <a:t>meaningful</a:t>
            </a:r>
            <a:r>
              <a:rPr sz="2700" dirty="0">
                <a:solidFill>
                  <a:srgbClr val="FFFFFF"/>
                </a:solidFill>
                <a:latin typeface="Arial"/>
                <a:cs typeface="Arial"/>
              </a:rPr>
              <a:t>	</a:t>
            </a:r>
            <a:r>
              <a:rPr sz="2700" spc="155" dirty="0">
                <a:solidFill>
                  <a:srgbClr val="FFFFFF"/>
                </a:solidFill>
                <a:latin typeface="Arial"/>
                <a:cs typeface="Arial"/>
              </a:rPr>
              <a:t>from </a:t>
            </a:r>
            <a:r>
              <a:rPr sz="2700" spc="125" dirty="0">
                <a:solidFill>
                  <a:srgbClr val="FFFFFF"/>
                </a:solidFill>
                <a:latin typeface="Arial"/>
                <a:cs typeface="Arial"/>
              </a:rPr>
              <a:t>the</a:t>
            </a:r>
            <a:r>
              <a:rPr sz="2700" dirty="0">
                <a:solidFill>
                  <a:srgbClr val="FFFFFF"/>
                </a:solidFill>
                <a:latin typeface="Arial"/>
                <a:cs typeface="Arial"/>
              </a:rPr>
              <a:t> available </a:t>
            </a:r>
            <a:r>
              <a:rPr sz="2700" spc="75" dirty="0">
                <a:solidFill>
                  <a:srgbClr val="FFFFFF"/>
                </a:solidFill>
                <a:latin typeface="Arial"/>
                <a:cs typeface="Arial"/>
              </a:rPr>
              <a:t>data</a:t>
            </a:r>
            <a:r>
              <a:rPr sz="2700" dirty="0">
                <a:solidFill>
                  <a:srgbClr val="FFFFFF"/>
                </a:solidFill>
                <a:latin typeface="Arial"/>
                <a:cs typeface="Arial"/>
              </a:rPr>
              <a:t> is</a:t>
            </a:r>
            <a:r>
              <a:rPr sz="2700" spc="5" dirty="0">
                <a:solidFill>
                  <a:srgbClr val="FFFFFF"/>
                </a:solidFill>
                <a:latin typeface="Arial"/>
                <a:cs typeface="Arial"/>
              </a:rPr>
              <a:t> </a:t>
            </a:r>
            <a:r>
              <a:rPr sz="2700" dirty="0">
                <a:solidFill>
                  <a:srgbClr val="FFFFFF"/>
                </a:solidFill>
                <a:latin typeface="Arial"/>
                <a:cs typeface="Arial"/>
              </a:rPr>
              <a:t>a </a:t>
            </a:r>
            <a:r>
              <a:rPr sz="2700" spc="60" dirty="0">
                <a:solidFill>
                  <a:srgbClr val="FFFFFF"/>
                </a:solidFill>
                <a:latin typeface="Arial"/>
                <a:cs typeface="Arial"/>
              </a:rPr>
              <a:t>critical</a:t>
            </a:r>
            <a:r>
              <a:rPr sz="2700" dirty="0">
                <a:solidFill>
                  <a:srgbClr val="FFFFFF"/>
                </a:solidFill>
                <a:latin typeface="Arial"/>
                <a:cs typeface="Arial"/>
              </a:rPr>
              <a:t> </a:t>
            </a:r>
            <a:r>
              <a:rPr sz="2700" spc="75" dirty="0">
                <a:solidFill>
                  <a:srgbClr val="FFFFFF"/>
                </a:solidFill>
                <a:latin typeface="Arial"/>
                <a:cs typeface="Arial"/>
              </a:rPr>
              <a:t>step</a:t>
            </a:r>
            <a:r>
              <a:rPr sz="2700" spc="5" dirty="0">
                <a:solidFill>
                  <a:srgbClr val="FFFFFF"/>
                </a:solidFill>
                <a:latin typeface="Arial"/>
                <a:cs typeface="Arial"/>
              </a:rPr>
              <a:t> </a:t>
            </a:r>
            <a:r>
              <a:rPr sz="2700" spc="85" dirty="0">
                <a:solidFill>
                  <a:srgbClr val="FFFFFF"/>
                </a:solidFill>
                <a:latin typeface="Arial"/>
                <a:cs typeface="Arial"/>
              </a:rPr>
              <a:t>in </a:t>
            </a:r>
            <a:r>
              <a:rPr sz="2700" spc="125" dirty="0">
                <a:solidFill>
                  <a:srgbClr val="FFFFFF"/>
                </a:solidFill>
                <a:latin typeface="Arial"/>
                <a:cs typeface="Arial"/>
              </a:rPr>
              <a:t>the</a:t>
            </a:r>
            <a:r>
              <a:rPr sz="2700" spc="-20" dirty="0">
                <a:solidFill>
                  <a:srgbClr val="FFFFFF"/>
                </a:solidFill>
                <a:latin typeface="Arial"/>
                <a:cs typeface="Arial"/>
              </a:rPr>
              <a:t> </a:t>
            </a:r>
            <a:r>
              <a:rPr sz="2700" spc="70" dirty="0">
                <a:solidFill>
                  <a:srgbClr val="FFFFFF"/>
                </a:solidFill>
                <a:latin typeface="Arial"/>
                <a:cs typeface="Arial"/>
              </a:rPr>
              <a:t>machine</a:t>
            </a:r>
            <a:r>
              <a:rPr sz="2700" spc="-20" dirty="0">
                <a:solidFill>
                  <a:srgbClr val="FFFFFF"/>
                </a:solidFill>
                <a:latin typeface="Arial"/>
                <a:cs typeface="Arial"/>
              </a:rPr>
              <a:t> </a:t>
            </a:r>
            <a:r>
              <a:rPr sz="2700" spc="70" dirty="0">
                <a:solidFill>
                  <a:srgbClr val="FFFFFF"/>
                </a:solidFill>
                <a:latin typeface="Arial"/>
                <a:cs typeface="Arial"/>
              </a:rPr>
              <a:t>learning</a:t>
            </a:r>
            <a:r>
              <a:rPr sz="2700" spc="-15" dirty="0">
                <a:solidFill>
                  <a:srgbClr val="FFFFFF"/>
                </a:solidFill>
                <a:latin typeface="Arial"/>
                <a:cs typeface="Arial"/>
              </a:rPr>
              <a:t> </a:t>
            </a:r>
            <a:r>
              <a:rPr sz="2700" dirty="0">
                <a:solidFill>
                  <a:srgbClr val="FFFFFF"/>
                </a:solidFill>
                <a:latin typeface="Arial"/>
                <a:cs typeface="Arial"/>
              </a:rPr>
              <a:t>process.</a:t>
            </a:r>
            <a:r>
              <a:rPr sz="2700" spc="-20" dirty="0">
                <a:solidFill>
                  <a:srgbClr val="FFFFFF"/>
                </a:solidFill>
                <a:latin typeface="Arial"/>
                <a:cs typeface="Arial"/>
              </a:rPr>
              <a:t> </a:t>
            </a:r>
            <a:r>
              <a:rPr sz="2700" dirty="0">
                <a:solidFill>
                  <a:srgbClr val="FFFFFF"/>
                </a:solidFill>
                <a:latin typeface="Arial"/>
                <a:cs typeface="Arial"/>
              </a:rPr>
              <a:t>We</a:t>
            </a:r>
            <a:r>
              <a:rPr sz="2700" spc="-20" dirty="0">
                <a:solidFill>
                  <a:srgbClr val="FFFFFF"/>
                </a:solidFill>
                <a:latin typeface="Arial"/>
                <a:cs typeface="Arial"/>
              </a:rPr>
              <a:t> </a:t>
            </a:r>
            <a:r>
              <a:rPr sz="2700" spc="65" dirty="0">
                <a:solidFill>
                  <a:srgbClr val="FFFFFF"/>
                </a:solidFill>
                <a:latin typeface="Arial"/>
                <a:cs typeface="Arial"/>
              </a:rPr>
              <a:t>will </a:t>
            </a:r>
            <a:r>
              <a:rPr sz="2700" spc="85" dirty="0">
                <a:solidFill>
                  <a:srgbClr val="FFFFFF"/>
                </a:solidFill>
                <a:latin typeface="Arial"/>
                <a:cs typeface="Arial"/>
              </a:rPr>
              <a:t>explore</a:t>
            </a:r>
            <a:r>
              <a:rPr sz="2700" spc="-35" dirty="0">
                <a:solidFill>
                  <a:srgbClr val="FFFFFF"/>
                </a:solidFill>
                <a:latin typeface="Arial"/>
                <a:cs typeface="Arial"/>
              </a:rPr>
              <a:t> </a:t>
            </a:r>
            <a:r>
              <a:rPr sz="2700" spc="125" dirty="0">
                <a:solidFill>
                  <a:srgbClr val="FFFFFF"/>
                </a:solidFill>
                <a:latin typeface="Arial"/>
                <a:cs typeface="Arial"/>
              </a:rPr>
              <a:t>the</a:t>
            </a:r>
            <a:r>
              <a:rPr sz="2700" spc="-30" dirty="0">
                <a:solidFill>
                  <a:srgbClr val="FFFFFF"/>
                </a:solidFill>
                <a:latin typeface="Arial"/>
                <a:cs typeface="Arial"/>
              </a:rPr>
              <a:t> </a:t>
            </a:r>
            <a:r>
              <a:rPr sz="2700" spc="75" dirty="0">
                <a:solidFill>
                  <a:srgbClr val="FFFFFF"/>
                </a:solidFill>
                <a:latin typeface="Arial"/>
                <a:cs typeface="Arial"/>
              </a:rPr>
              <a:t>techniques</a:t>
            </a:r>
            <a:r>
              <a:rPr sz="2700" spc="-35" dirty="0">
                <a:solidFill>
                  <a:srgbClr val="FFFFFF"/>
                </a:solidFill>
                <a:latin typeface="Arial"/>
                <a:cs typeface="Arial"/>
              </a:rPr>
              <a:t> </a:t>
            </a:r>
            <a:r>
              <a:rPr sz="2700" spc="55" dirty="0">
                <a:solidFill>
                  <a:srgbClr val="FFFFFF"/>
                </a:solidFill>
                <a:latin typeface="Arial"/>
                <a:cs typeface="Arial"/>
              </a:rPr>
              <a:t>used</a:t>
            </a:r>
            <a:r>
              <a:rPr sz="2700" spc="-30" dirty="0">
                <a:solidFill>
                  <a:srgbClr val="FFFFFF"/>
                </a:solidFill>
                <a:latin typeface="Arial"/>
                <a:cs typeface="Arial"/>
              </a:rPr>
              <a:t> </a:t>
            </a:r>
            <a:r>
              <a:rPr sz="2700" spc="130" dirty="0">
                <a:solidFill>
                  <a:srgbClr val="FFFFFF"/>
                </a:solidFill>
                <a:latin typeface="Arial"/>
                <a:cs typeface="Arial"/>
              </a:rPr>
              <a:t>for </a:t>
            </a:r>
            <a:r>
              <a:rPr sz="2700" spc="105" dirty="0">
                <a:solidFill>
                  <a:srgbClr val="FFFFFF"/>
                </a:solidFill>
                <a:latin typeface="Arial"/>
                <a:cs typeface="Arial"/>
              </a:rPr>
              <a:t>feature</a:t>
            </a:r>
            <a:r>
              <a:rPr sz="2700" spc="-25" dirty="0">
                <a:solidFill>
                  <a:srgbClr val="FFFFFF"/>
                </a:solidFill>
                <a:latin typeface="Arial"/>
                <a:cs typeface="Arial"/>
              </a:rPr>
              <a:t> </a:t>
            </a:r>
            <a:r>
              <a:rPr sz="2700" spc="60" dirty="0">
                <a:solidFill>
                  <a:srgbClr val="FFFFFF"/>
                </a:solidFill>
                <a:latin typeface="Arial"/>
                <a:cs typeface="Arial"/>
              </a:rPr>
              <a:t>engineering</a:t>
            </a:r>
            <a:r>
              <a:rPr sz="2700" spc="-25" dirty="0">
                <a:solidFill>
                  <a:srgbClr val="FFFFFF"/>
                </a:solidFill>
                <a:latin typeface="Arial"/>
                <a:cs typeface="Arial"/>
              </a:rPr>
              <a:t> </a:t>
            </a:r>
            <a:r>
              <a:rPr sz="2700" spc="155" dirty="0">
                <a:solidFill>
                  <a:srgbClr val="FFFFFF"/>
                </a:solidFill>
                <a:latin typeface="Arial"/>
                <a:cs typeface="Arial"/>
              </a:rPr>
              <a:t>to</a:t>
            </a:r>
            <a:r>
              <a:rPr sz="2700" spc="-25" dirty="0">
                <a:solidFill>
                  <a:srgbClr val="FFFFFF"/>
                </a:solidFill>
                <a:latin typeface="Arial"/>
                <a:cs typeface="Arial"/>
              </a:rPr>
              <a:t> </a:t>
            </a:r>
            <a:r>
              <a:rPr sz="2700" spc="55" dirty="0">
                <a:solidFill>
                  <a:srgbClr val="FFFFFF"/>
                </a:solidFill>
                <a:latin typeface="Arial"/>
                <a:cs typeface="Arial"/>
              </a:rPr>
              <a:t>enhance</a:t>
            </a:r>
            <a:r>
              <a:rPr sz="2700" spc="-25" dirty="0">
                <a:solidFill>
                  <a:srgbClr val="FFFFFF"/>
                </a:solidFill>
                <a:latin typeface="Arial"/>
                <a:cs typeface="Arial"/>
              </a:rPr>
              <a:t> </a:t>
            </a:r>
            <a:r>
              <a:rPr sz="2700" spc="100" dirty="0">
                <a:solidFill>
                  <a:srgbClr val="FFFFFF"/>
                </a:solidFill>
                <a:latin typeface="Arial"/>
                <a:cs typeface="Arial"/>
              </a:rPr>
              <a:t>the </a:t>
            </a:r>
            <a:r>
              <a:rPr sz="2700" dirty="0">
                <a:solidFill>
                  <a:srgbClr val="FFFFFF"/>
                </a:solidFill>
                <a:latin typeface="Arial"/>
                <a:cs typeface="Arial"/>
              </a:rPr>
              <a:t>accuracy</a:t>
            </a:r>
            <a:r>
              <a:rPr sz="2700" spc="-20" dirty="0">
                <a:solidFill>
                  <a:srgbClr val="FFFFFF"/>
                </a:solidFill>
                <a:latin typeface="Arial"/>
                <a:cs typeface="Arial"/>
              </a:rPr>
              <a:t> </a:t>
            </a:r>
            <a:r>
              <a:rPr sz="2700" spc="130" dirty="0">
                <a:solidFill>
                  <a:srgbClr val="FFFFFF"/>
                </a:solidFill>
                <a:latin typeface="Arial"/>
                <a:cs typeface="Arial"/>
              </a:rPr>
              <a:t>of</a:t>
            </a:r>
            <a:r>
              <a:rPr sz="2700" spc="-20" dirty="0">
                <a:solidFill>
                  <a:srgbClr val="FFFFFF"/>
                </a:solidFill>
                <a:latin typeface="Arial"/>
                <a:cs typeface="Arial"/>
              </a:rPr>
              <a:t> </a:t>
            </a:r>
            <a:r>
              <a:rPr sz="2700" spc="155" dirty="0">
                <a:solidFill>
                  <a:srgbClr val="FFFFFF"/>
                </a:solidFill>
                <a:latin typeface="Arial"/>
                <a:cs typeface="Arial"/>
              </a:rPr>
              <a:t>our</a:t>
            </a:r>
            <a:r>
              <a:rPr sz="2700" spc="-20" dirty="0">
                <a:solidFill>
                  <a:srgbClr val="FFFFFF"/>
                </a:solidFill>
                <a:latin typeface="Arial"/>
                <a:cs typeface="Arial"/>
              </a:rPr>
              <a:t> </a:t>
            </a:r>
            <a:r>
              <a:rPr sz="2700" spc="80" dirty="0">
                <a:solidFill>
                  <a:srgbClr val="FFFFFF"/>
                </a:solidFill>
                <a:latin typeface="Arial"/>
                <a:cs typeface="Arial"/>
              </a:rPr>
              <a:t>predictive</a:t>
            </a:r>
            <a:r>
              <a:rPr sz="2700" spc="-20" dirty="0">
                <a:solidFill>
                  <a:srgbClr val="FFFFFF"/>
                </a:solidFill>
                <a:latin typeface="Arial"/>
                <a:cs typeface="Arial"/>
              </a:rPr>
              <a:t> </a:t>
            </a:r>
            <a:r>
              <a:rPr sz="2700" spc="55" dirty="0">
                <a:solidFill>
                  <a:srgbClr val="FFFFFF"/>
                </a:solidFill>
                <a:latin typeface="Arial"/>
                <a:cs typeface="Arial"/>
              </a:rPr>
              <a:t>models.</a:t>
            </a:r>
            <a:endParaRPr sz="2700">
              <a:latin typeface="Arial"/>
              <a:cs typeface="Arial"/>
            </a:endParaRPr>
          </a:p>
        </p:txBody>
      </p:sp>
      <p:sp>
        <p:nvSpPr>
          <p:cNvPr id="12" name="object 12"/>
          <p:cNvSpPr/>
          <p:nvPr/>
        </p:nvSpPr>
        <p:spPr>
          <a:xfrm>
            <a:off x="5610047" y="3650094"/>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2049" name="Picture 1">
            <a:extLst>
              <a:ext uri="{FF2B5EF4-FFF2-40B4-BE49-F238E27FC236}">
                <a16:creationId xmlns:a16="http://schemas.microsoft.com/office/drawing/2014/main" id="{EDB1B4AF-F186-9BA5-5A64-46FF06640E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1063"/>
            <a:ext cx="15015388" cy="103007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61" y="12"/>
              <a:ext cx="7082790" cy="5093970"/>
            </a:xfrm>
            <a:custGeom>
              <a:avLst/>
              <a:gdLst/>
              <a:ahLst/>
              <a:cxnLst/>
              <a:rect l="l" t="t" r="r" b="b"/>
              <a:pathLst>
                <a:path w="7082790" h="5093970">
                  <a:moveTo>
                    <a:pt x="2938856" y="3168307"/>
                  </a:moveTo>
                  <a:lnTo>
                    <a:pt x="1738312" y="1965236"/>
                  </a:lnTo>
                  <a:lnTo>
                    <a:pt x="0" y="3703548"/>
                  </a:lnTo>
                  <a:lnTo>
                    <a:pt x="1200556" y="4906632"/>
                  </a:lnTo>
                  <a:lnTo>
                    <a:pt x="2938856" y="3168307"/>
                  </a:lnTo>
                  <a:close/>
                </a:path>
                <a:path w="7082790" h="5093970">
                  <a:moveTo>
                    <a:pt x="7082688" y="558761"/>
                  </a:moveTo>
                  <a:lnTo>
                    <a:pt x="6523939" y="0"/>
                  </a:lnTo>
                  <a:lnTo>
                    <a:pt x="3813937" y="0"/>
                  </a:lnTo>
                  <a:lnTo>
                    <a:pt x="1944687" y="1869211"/>
                  </a:lnTo>
                  <a:lnTo>
                    <a:pt x="5168963" y="5093424"/>
                  </a:lnTo>
                  <a:lnTo>
                    <a:pt x="7082688" y="3179661"/>
                  </a:lnTo>
                  <a:lnTo>
                    <a:pt x="7082688" y="558761"/>
                  </a:lnTo>
                  <a:close/>
                </a:path>
              </a:pathLst>
            </a:custGeom>
            <a:solidFill>
              <a:srgbClr val="70B1DA"/>
            </a:solidFill>
          </p:spPr>
          <p:txBody>
            <a:bodyPr wrap="square" lIns="0" tIns="0" rIns="0" bIns="0" rtlCol="0"/>
            <a:lstStyle/>
            <a:p>
              <a:endParaRPr/>
            </a:p>
          </p:txBody>
        </p:sp>
        <p:sp>
          <p:nvSpPr>
            <p:cNvPr id="4" name="object 4"/>
            <p:cNvSpPr/>
            <p:nvPr/>
          </p:nvSpPr>
          <p:spPr>
            <a:xfrm>
              <a:off x="10667504" y="1430007"/>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7" y="3474668"/>
              <a:ext cx="1753235" cy="1946275"/>
            </a:xfrm>
            <a:custGeom>
              <a:avLst/>
              <a:gdLst/>
              <a:ahLst/>
              <a:cxnLst/>
              <a:rect l="l" t="t" r="r" b="b"/>
              <a:pathLst>
                <a:path w="1753234" h="1946275">
                  <a:moveTo>
                    <a:pt x="1752993" y="0"/>
                  </a:moveTo>
                  <a:lnTo>
                    <a:pt x="0" y="1751458"/>
                  </a:lnTo>
                  <a:lnTo>
                    <a:pt x="194690" y="1946187"/>
                  </a:lnTo>
                  <a:lnTo>
                    <a:pt x="1752993" y="386511"/>
                  </a:lnTo>
                  <a:lnTo>
                    <a:pt x="1752993"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9"/>
              <a:ext cx="4617085" cy="3485515"/>
            </a:xfrm>
            <a:custGeom>
              <a:avLst/>
              <a:gdLst/>
              <a:ahLst/>
              <a:cxnLst/>
              <a:rect l="l" t="t" r="r" b="b"/>
              <a:pathLst>
                <a:path w="4617085" h="3485515">
                  <a:moveTo>
                    <a:pt x="1392351" y="0"/>
                  </a:moveTo>
                  <a:lnTo>
                    <a:pt x="0" y="1391810"/>
                  </a:lnTo>
                  <a:lnTo>
                    <a:pt x="0" y="3485133"/>
                  </a:lnTo>
                  <a:lnTo>
                    <a:pt x="4354490" y="3485133"/>
                  </a:lnTo>
                  <a:lnTo>
                    <a:pt x="4616564" y="3222958"/>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8"/>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141285" rIns="0" bIns="0" rtlCol="0">
            <a:spAutoFit/>
          </a:bodyPr>
          <a:lstStyle/>
          <a:p>
            <a:pPr marL="1000760">
              <a:lnSpc>
                <a:spcPct val="100000"/>
              </a:lnSpc>
              <a:spcBef>
                <a:spcPts val="100"/>
              </a:spcBef>
            </a:pPr>
            <a:r>
              <a:rPr sz="6750" spc="135" dirty="0"/>
              <a:t>Feature</a:t>
            </a:r>
            <a:r>
              <a:rPr sz="6750" spc="50" dirty="0"/>
              <a:t> </a:t>
            </a:r>
            <a:r>
              <a:rPr sz="6750" spc="55" dirty="0"/>
              <a:t>Engineering</a:t>
            </a:r>
            <a:endParaRPr sz="6750"/>
          </a:p>
        </p:txBody>
      </p:sp>
      <p:pic>
        <p:nvPicPr>
          <p:cNvPr id="10" name="object 10"/>
          <p:cNvPicPr/>
          <p:nvPr/>
        </p:nvPicPr>
        <p:blipFill>
          <a:blip r:embed="rId3" cstate="print"/>
          <a:stretch>
            <a:fillRect/>
          </a:stretch>
        </p:blipFill>
        <p:spPr>
          <a:xfrm>
            <a:off x="7419733" y="3993007"/>
            <a:ext cx="1320863" cy="279946"/>
          </a:xfrm>
          <a:prstGeom prst="rect">
            <a:avLst/>
          </a:prstGeom>
        </p:spPr>
      </p:pic>
      <p:sp>
        <p:nvSpPr>
          <p:cNvPr id="11" name="object 11"/>
          <p:cNvSpPr txBox="1"/>
          <p:nvPr/>
        </p:nvSpPr>
        <p:spPr>
          <a:xfrm>
            <a:off x="3587535" y="3914000"/>
            <a:ext cx="6039485" cy="2494280"/>
          </a:xfrm>
          <a:prstGeom prst="rect">
            <a:avLst/>
          </a:prstGeom>
        </p:spPr>
        <p:txBody>
          <a:bodyPr vert="horz" wrap="square" lIns="0" tIns="12700" rIns="0" bIns="0" rtlCol="0">
            <a:spAutoFit/>
          </a:bodyPr>
          <a:lstStyle/>
          <a:p>
            <a:pPr marL="12700" marR="5080" indent="485140" algn="r">
              <a:lnSpc>
                <a:spcPct val="100000"/>
              </a:lnSpc>
              <a:spcBef>
                <a:spcPts val="100"/>
              </a:spcBef>
              <a:tabLst>
                <a:tab pos="5243195" algn="l"/>
              </a:tabLst>
            </a:pPr>
            <a:r>
              <a:rPr sz="2700" dirty="0">
                <a:solidFill>
                  <a:srgbClr val="FFFFFF"/>
                </a:solidFill>
                <a:latin typeface="Arial"/>
                <a:cs typeface="Arial"/>
              </a:rPr>
              <a:t>Creating</a:t>
            </a:r>
            <a:r>
              <a:rPr sz="2700" spc="254" dirty="0">
                <a:solidFill>
                  <a:srgbClr val="FFFFFF"/>
                </a:solidFill>
                <a:latin typeface="Arial"/>
                <a:cs typeface="Arial"/>
              </a:rPr>
              <a:t> </a:t>
            </a:r>
            <a:r>
              <a:rPr sz="2700" spc="75" dirty="0">
                <a:solidFill>
                  <a:srgbClr val="FFFFFF"/>
                </a:solidFill>
                <a:latin typeface="Arial"/>
                <a:cs typeface="Arial"/>
              </a:rPr>
              <a:t>meaningful</a:t>
            </a:r>
            <a:r>
              <a:rPr sz="2700" dirty="0">
                <a:solidFill>
                  <a:srgbClr val="FFFFFF"/>
                </a:solidFill>
                <a:latin typeface="Arial"/>
                <a:cs typeface="Arial"/>
              </a:rPr>
              <a:t>	</a:t>
            </a:r>
            <a:r>
              <a:rPr sz="2700" spc="155" dirty="0">
                <a:solidFill>
                  <a:srgbClr val="FFFFFF"/>
                </a:solidFill>
                <a:latin typeface="Arial"/>
                <a:cs typeface="Arial"/>
              </a:rPr>
              <a:t>from </a:t>
            </a:r>
            <a:r>
              <a:rPr sz="2700" spc="125" dirty="0">
                <a:solidFill>
                  <a:srgbClr val="FFFFFF"/>
                </a:solidFill>
                <a:latin typeface="Arial"/>
                <a:cs typeface="Arial"/>
              </a:rPr>
              <a:t>the</a:t>
            </a:r>
            <a:r>
              <a:rPr sz="2700" dirty="0">
                <a:solidFill>
                  <a:srgbClr val="FFFFFF"/>
                </a:solidFill>
                <a:latin typeface="Arial"/>
                <a:cs typeface="Arial"/>
              </a:rPr>
              <a:t> available </a:t>
            </a:r>
            <a:r>
              <a:rPr sz="2700" spc="75" dirty="0">
                <a:solidFill>
                  <a:srgbClr val="FFFFFF"/>
                </a:solidFill>
                <a:latin typeface="Arial"/>
                <a:cs typeface="Arial"/>
              </a:rPr>
              <a:t>data</a:t>
            </a:r>
            <a:r>
              <a:rPr sz="2700" dirty="0">
                <a:solidFill>
                  <a:srgbClr val="FFFFFF"/>
                </a:solidFill>
                <a:latin typeface="Arial"/>
                <a:cs typeface="Arial"/>
              </a:rPr>
              <a:t> is</a:t>
            </a:r>
            <a:r>
              <a:rPr sz="2700" spc="5" dirty="0">
                <a:solidFill>
                  <a:srgbClr val="FFFFFF"/>
                </a:solidFill>
                <a:latin typeface="Arial"/>
                <a:cs typeface="Arial"/>
              </a:rPr>
              <a:t> </a:t>
            </a:r>
            <a:r>
              <a:rPr sz="2700" dirty="0">
                <a:solidFill>
                  <a:srgbClr val="FFFFFF"/>
                </a:solidFill>
                <a:latin typeface="Arial"/>
                <a:cs typeface="Arial"/>
              </a:rPr>
              <a:t>a </a:t>
            </a:r>
            <a:r>
              <a:rPr sz="2700" spc="60" dirty="0">
                <a:solidFill>
                  <a:srgbClr val="FFFFFF"/>
                </a:solidFill>
                <a:latin typeface="Arial"/>
                <a:cs typeface="Arial"/>
              </a:rPr>
              <a:t>critical</a:t>
            </a:r>
            <a:r>
              <a:rPr sz="2700" dirty="0">
                <a:solidFill>
                  <a:srgbClr val="FFFFFF"/>
                </a:solidFill>
                <a:latin typeface="Arial"/>
                <a:cs typeface="Arial"/>
              </a:rPr>
              <a:t> </a:t>
            </a:r>
            <a:r>
              <a:rPr sz="2700" spc="75" dirty="0">
                <a:solidFill>
                  <a:srgbClr val="FFFFFF"/>
                </a:solidFill>
                <a:latin typeface="Arial"/>
                <a:cs typeface="Arial"/>
              </a:rPr>
              <a:t>step</a:t>
            </a:r>
            <a:r>
              <a:rPr sz="2700" spc="5" dirty="0">
                <a:solidFill>
                  <a:srgbClr val="FFFFFF"/>
                </a:solidFill>
                <a:latin typeface="Arial"/>
                <a:cs typeface="Arial"/>
              </a:rPr>
              <a:t> </a:t>
            </a:r>
            <a:r>
              <a:rPr sz="2700" spc="85" dirty="0">
                <a:solidFill>
                  <a:srgbClr val="FFFFFF"/>
                </a:solidFill>
                <a:latin typeface="Arial"/>
                <a:cs typeface="Arial"/>
              </a:rPr>
              <a:t>in </a:t>
            </a:r>
            <a:r>
              <a:rPr sz="2700" spc="125" dirty="0">
                <a:solidFill>
                  <a:srgbClr val="FFFFFF"/>
                </a:solidFill>
                <a:latin typeface="Arial"/>
                <a:cs typeface="Arial"/>
              </a:rPr>
              <a:t>the</a:t>
            </a:r>
            <a:r>
              <a:rPr sz="2700" spc="-20" dirty="0">
                <a:solidFill>
                  <a:srgbClr val="FFFFFF"/>
                </a:solidFill>
                <a:latin typeface="Arial"/>
                <a:cs typeface="Arial"/>
              </a:rPr>
              <a:t> </a:t>
            </a:r>
            <a:r>
              <a:rPr sz="2700" spc="70" dirty="0">
                <a:solidFill>
                  <a:srgbClr val="FFFFFF"/>
                </a:solidFill>
                <a:latin typeface="Arial"/>
                <a:cs typeface="Arial"/>
              </a:rPr>
              <a:t>machine</a:t>
            </a:r>
            <a:r>
              <a:rPr sz="2700" spc="-20" dirty="0">
                <a:solidFill>
                  <a:srgbClr val="FFFFFF"/>
                </a:solidFill>
                <a:latin typeface="Arial"/>
                <a:cs typeface="Arial"/>
              </a:rPr>
              <a:t> </a:t>
            </a:r>
            <a:r>
              <a:rPr sz="2700" spc="70" dirty="0">
                <a:solidFill>
                  <a:srgbClr val="FFFFFF"/>
                </a:solidFill>
                <a:latin typeface="Arial"/>
                <a:cs typeface="Arial"/>
              </a:rPr>
              <a:t>learning</a:t>
            </a:r>
            <a:r>
              <a:rPr sz="2700" spc="-15" dirty="0">
                <a:solidFill>
                  <a:srgbClr val="FFFFFF"/>
                </a:solidFill>
                <a:latin typeface="Arial"/>
                <a:cs typeface="Arial"/>
              </a:rPr>
              <a:t> </a:t>
            </a:r>
            <a:r>
              <a:rPr sz="2700" dirty="0">
                <a:solidFill>
                  <a:srgbClr val="FFFFFF"/>
                </a:solidFill>
                <a:latin typeface="Arial"/>
                <a:cs typeface="Arial"/>
              </a:rPr>
              <a:t>process.</a:t>
            </a:r>
            <a:r>
              <a:rPr sz="2700" spc="-20" dirty="0">
                <a:solidFill>
                  <a:srgbClr val="FFFFFF"/>
                </a:solidFill>
                <a:latin typeface="Arial"/>
                <a:cs typeface="Arial"/>
              </a:rPr>
              <a:t> </a:t>
            </a:r>
            <a:r>
              <a:rPr sz="2700" dirty="0">
                <a:solidFill>
                  <a:srgbClr val="FFFFFF"/>
                </a:solidFill>
                <a:latin typeface="Arial"/>
                <a:cs typeface="Arial"/>
              </a:rPr>
              <a:t>We</a:t>
            </a:r>
            <a:r>
              <a:rPr sz="2700" spc="-20" dirty="0">
                <a:solidFill>
                  <a:srgbClr val="FFFFFF"/>
                </a:solidFill>
                <a:latin typeface="Arial"/>
                <a:cs typeface="Arial"/>
              </a:rPr>
              <a:t> </a:t>
            </a:r>
            <a:r>
              <a:rPr sz="2700" spc="65" dirty="0">
                <a:solidFill>
                  <a:srgbClr val="FFFFFF"/>
                </a:solidFill>
                <a:latin typeface="Arial"/>
                <a:cs typeface="Arial"/>
              </a:rPr>
              <a:t>will </a:t>
            </a:r>
            <a:r>
              <a:rPr sz="2700" spc="85" dirty="0">
                <a:solidFill>
                  <a:srgbClr val="FFFFFF"/>
                </a:solidFill>
                <a:latin typeface="Arial"/>
                <a:cs typeface="Arial"/>
              </a:rPr>
              <a:t>explore</a:t>
            </a:r>
            <a:r>
              <a:rPr sz="2700" spc="-35" dirty="0">
                <a:solidFill>
                  <a:srgbClr val="FFFFFF"/>
                </a:solidFill>
                <a:latin typeface="Arial"/>
                <a:cs typeface="Arial"/>
              </a:rPr>
              <a:t> </a:t>
            </a:r>
            <a:r>
              <a:rPr sz="2700" spc="125" dirty="0">
                <a:solidFill>
                  <a:srgbClr val="FFFFFF"/>
                </a:solidFill>
                <a:latin typeface="Arial"/>
                <a:cs typeface="Arial"/>
              </a:rPr>
              <a:t>the</a:t>
            </a:r>
            <a:r>
              <a:rPr sz="2700" spc="-30" dirty="0">
                <a:solidFill>
                  <a:srgbClr val="FFFFFF"/>
                </a:solidFill>
                <a:latin typeface="Arial"/>
                <a:cs typeface="Arial"/>
              </a:rPr>
              <a:t> </a:t>
            </a:r>
            <a:r>
              <a:rPr sz="2700" spc="75" dirty="0">
                <a:solidFill>
                  <a:srgbClr val="FFFFFF"/>
                </a:solidFill>
                <a:latin typeface="Arial"/>
                <a:cs typeface="Arial"/>
              </a:rPr>
              <a:t>techniques</a:t>
            </a:r>
            <a:r>
              <a:rPr sz="2700" spc="-35" dirty="0">
                <a:solidFill>
                  <a:srgbClr val="FFFFFF"/>
                </a:solidFill>
                <a:latin typeface="Arial"/>
                <a:cs typeface="Arial"/>
              </a:rPr>
              <a:t> </a:t>
            </a:r>
            <a:r>
              <a:rPr sz="2700" spc="55" dirty="0">
                <a:solidFill>
                  <a:srgbClr val="FFFFFF"/>
                </a:solidFill>
                <a:latin typeface="Arial"/>
                <a:cs typeface="Arial"/>
              </a:rPr>
              <a:t>used</a:t>
            </a:r>
            <a:r>
              <a:rPr sz="2700" spc="-30" dirty="0">
                <a:solidFill>
                  <a:srgbClr val="FFFFFF"/>
                </a:solidFill>
                <a:latin typeface="Arial"/>
                <a:cs typeface="Arial"/>
              </a:rPr>
              <a:t> </a:t>
            </a:r>
            <a:r>
              <a:rPr sz="2700" spc="130" dirty="0">
                <a:solidFill>
                  <a:srgbClr val="FFFFFF"/>
                </a:solidFill>
                <a:latin typeface="Arial"/>
                <a:cs typeface="Arial"/>
              </a:rPr>
              <a:t>for </a:t>
            </a:r>
            <a:r>
              <a:rPr sz="2700" spc="105" dirty="0">
                <a:solidFill>
                  <a:srgbClr val="FFFFFF"/>
                </a:solidFill>
                <a:latin typeface="Arial"/>
                <a:cs typeface="Arial"/>
              </a:rPr>
              <a:t>feature</a:t>
            </a:r>
            <a:r>
              <a:rPr sz="2700" spc="-25" dirty="0">
                <a:solidFill>
                  <a:srgbClr val="FFFFFF"/>
                </a:solidFill>
                <a:latin typeface="Arial"/>
                <a:cs typeface="Arial"/>
              </a:rPr>
              <a:t> </a:t>
            </a:r>
            <a:r>
              <a:rPr sz="2700" spc="60" dirty="0">
                <a:solidFill>
                  <a:srgbClr val="FFFFFF"/>
                </a:solidFill>
                <a:latin typeface="Arial"/>
                <a:cs typeface="Arial"/>
              </a:rPr>
              <a:t>engineering</a:t>
            </a:r>
            <a:r>
              <a:rPr sz="2700" spc="-25" dirty="0">
                <a:solidFill>
                  <a:srgbClr val="FFFFFF"/>
                </a:solidFill>
                <a:latin typeface="Arial"/>
                <a:cs typeface="Arial"/>
              </a:rPr>
              <a:t> </a:t>
            </a:r>
            <a:r>
              <a:rPr sz="2700" spc="155" dirty="0">
                <a:solidFill>
                  <a:srgbClr val="FFFFFF"/>
                </a:solidFill>
                <a:latin typeface="Arial"/>
                <a:cs typeface="Arial"/>
              </a:rPr>
              <a:t>to</a:t>
            </a:r>
            <a:r>
              <a:rPr sz="2700" spc="-25" dirty="0">
                <a:solidFill>
                  <a:srgbClr val="FFFFFF"/>
                </a:solidFill>
                <a:latin typeface="Arial"/>
                <a:cs typeface="Arial"/>
              </a:rPr>
              <a:t> </a:t>
            </a:r>
            <a:r>
              <a:rPr sz="2700" spc="55" dirty="0">
                <a:solidFill>
                  <a:srgbClr val="FFFFFF"/>
                </a:solidFill>
                <a:latin typeface="Arial"/>
                <a:cs typeface="Arial"/>
              </a:rPr>
              <a:t>enhance</a:t>
            </a:r>
            <a:r>
              <a:rPr sz="2700" spc="-25" dirty="0">
                <a:solidFill>
                  <a:srgbClr val="FFFFFF"/>
                </a:solidFill>
                <a:latin typeface="Arial"/>
                <a:cs typeface="Arial"/>
              </a:rPr>
              <a:t> </a:t>
            </a:r>
            <a:r>
              <a:rPr sz="2700" spc="100" dirty="0">
                <a:solidFill>
                  <a:srgbClr val="FFFFFF"/>
                </a:solidFill>
                <a:latin typeface="Arial"/>
                <a:cs typeface="Arial"/>
              </a:rPr>
              <a:t>the </a:t>
            </a:r>
            <a:r>
              <a:rPr sz="2700" dirty="0">
                <a:solidFill>
                  <a:srgbClr val="FFFFFF"/>
                </a:solidFill>
                <a:latin typeface="Arial"/>
                <a:cs typeface="Arial"/>
              </a:rPr>
              <a:t>accuracy</a:t>
            </a:r>
            <a:r>
              <a:rPr sz="2700" spc="-20" dirty="0">
                <a:solidFill>
                  <a:srgbClr val="FFFFFF"/>
                </a:solidFill>
                <a:latin typeface="Arial"/>
                <a:cs typeface="Arial"/>
              </a:rPr>
              <a:t> </a:t>
            </a:r>
            <a:r>
              <a:rPr sz="2700" spc="130" dirty="0">
                <a:solidFill>
                  <a:srgbClr val="FFFFFF"/>
                </a:solidFill>
                <a:latin typeface="Arial"/>
                <a:cs typeface="Arial"/>
              </a:rPr>
              <a:t>of</a:t>
            </a:r>
            <a:r>
              <a:rPr sz="2700" spc="-20" dirty="0">
                <a:solidFill>
                  <a:srgbClr val="FFFFFF"/>
                </a:solidFill>
                <a:latin typeface="Arial"/>
                <a:cs typeface="Arial"/>
              </a:rPr>
              <a:t> </a:t>
            </a:r>
            <a:r>
              <a:rPr sz="2700" spc="155" dirty="0">
                <a:solidFill>
                  <a:srgbClr val="FFFFFF"/>
                </a:solidFill>
                <a:latin typeface="Arial"/>
                <a:cs typeface="Arial"/>
              </a:rPr>
              <a:t>our</a:t>
            </a:r>
            <a:r>
              <a:rPr sz="2700" spc="-20" dirty="0">
                <a:solidFill>
                  <a:srgbClr val="FFFFFF"/>
                </a:solidFill>
                <a:latin typeface="Arial"/>
                <a:cs typeface="Arial"/>
              </a:rPr>
              <a:t> </a:t>
            </a:r>
            <a:r>
              <a:rPr sz="2700" spc="80" dirty="0">
                <a:solidFill>
                  <a:srgbClr val="FFFFFF"/>
                </a:solidFill>
                <a:latin typeface="Arial"/>
                <a:cs typeface="Arial"/>
              </a:rPr>
              <a:t>predictive</a:t>
            </a:r>
            <a:r>
              <a:rPr sz="2700" spc="-20" dirty="0">
                <a:solidFill>
                  <a:srgbClr val="FFFFFF"/>
                </a:solidFill>
                <a:latin typeface="Arial"/>
                <a:cs typeface="Arial"/>
              </a:rPr>
              <a:t> </a:t>
            </a:r>
            <a:r>
              <a:rPr sz="2700" spc="55" dirty="0">
                <a:solidFill>
                  <a:srgbClr val="FFFFFF"/>
                </a:solidFill>
                <a:latin typeface="Arial"/>
                <a:cs typeface="Arial"/>
              </a:rPr>
              <a:t>models.</a:t>
            </a:r>
            <a:endParaRPr sz="2700">
              <a:latin typeface="Arial"/>
              <a:cs typeface="Arial"/>
            </a:endParaRPr>
          </a:p>
        </p:txBody>
      </p:sp>
      <p:sp>
        <p:nvSpPr>
          <p:cNvPr id="12" name="object 12"/>
          <p:cNvSpPr/>
          <p:nvPr/>
        </p:nvSpPr>
        <p:spPr>
          <a:xfrm>
            <a:off x="5610047" y="3650094"/>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3073" name="Picture 1">
            <a:extLst>
              <a:ext uri="{FF2B5EF4-FFF2-40B4-BE49-F238E27FC236}">
                <a16:creationId xmlns:a16="http://schemas.microsoft.com/office/drawing/2014/main" id="{E7190FF9-2989-1FF9-9A02-48CE73720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350" y="0"/>
            <a:ext cx="15004466" cy="10287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812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61" y="12"/>
              <a:ext cx="7082790" cy="5093970"/>
            </a:xfrm>
            <a:custGeom>
              <a:avLst/>
              <a:gdLst/>
              <a:ahLst/>
              <a:cxnLst/>
              <a:rect l="l" t="t" r="r" b="b"/>
              <a:pathLst>
                <a:path w="7082790" h="5093970">
                  <a:moveTo>
                    <a:pt x="2938856" y="3168307"/>
                  </a:moveTo>
                  <a:lnTo>
                    <a:pt x="1738312" y="1965236"/>
                  </a:lnTo>
                  <a:lnTo>
                    <a:pt x="0" y="3703548"/>
                  </a:lnTo>
                  <a:lnTo>
                    <a:pt x="1200556" y="4906632"/>
                  </a:lnTo>
                  <a:lnTo>
                    <a:pt x="2938856" y="3168307"/>
                  </a:lnTo>
                  <a:close/>
                </a:path>
                <a:path w="7082790" h="5093970">
                  <a:moveTo>
                    <a:pt x="7082688" y="558761"/>
                  </a:moveTo>
                  <a:lnTo>
                    <a:pt x="6523939" y="0"/>
                  </a:lnTo>
                  <a:lnTo>
                    <a:pt x="3813937" y="0"/>
                  </a:lnTo>
                  <a:lnTo>
                    <a:pt x="1944687" y="1869211"/>
                  </a:lnTo>
                  <a:lnTo>
                    <a:pt x="5168963" y="5093424"/>
                  </a:lnTo>
                  <a:lnTo>
                    <a:pt x="7082688" y="3179661"/>
                  </a:lnTo>
                  <a:lnTo>
                    <a:pt x="7082688" y="558761"/>
                  </a:lnTo>
                  <a:close/>
                </a:path>
              </a:pathLst>
            </a:custGeom>
            <a:solidFill>
              <a:srgbClr val="70B1DA"/>
            </a:solidFill>
          </p:spPr>
          <p:txBody>
            <a:bodyPr wrap="square" lIns="0" tIns="0" rIns="0" bIns="0" rtlCol="0"/>
            <a:lstStyle/>
            <a:p>
              <a:endParaRPr/>
            </a:p>
          </p:txBody>
        </p:sp>
        <p:sp>
          <p:nvSpPr>
            <p:cNvPr id="4" name="object 4"/>
            <p:cNvSpPr/>
            <p:nvPr/>
          </p:nvSpPr>
          <p:spPr>
            <a:xfrm>
              <a:off x="10667504" y="1430007"/>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7" y="3474668"/>
              <a:ext cx="1753235" cy="1946275"/>
            </a:xfrm>
            <a:custGeom>
              <a:avLst/>
              <a:gdLst/>
              <a:ahLst/>
              <a:cxnLst/>
              <a:rect l="l" t="t" r="r" b="b"/>
              <a:pathLst>
                <a:path w="1753234" h="1946275">
                  <a:moveTo>
                    <a:pt x="1752993" y="0"/>
                  </a:moveTo>
                  <a:lnTo>
                    <a:pt x="0" y="1751458"/>
                  </a:lnTo>
                  <a:lnTo>
                    <a:pt x="194690" y="1946187"/>
                  </a:lnTo>
                  <a:lnTo>
                    <a:pt x="1752993" y="386511"/>
                  </a:lnTo>
                  <a:lnTo>
                    <a:pt x="1752993"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9"/>
              <a:ext cx="4617085" cy="3485515"/>
            </a:xfrm>
            <a:custGeom>
              <a:avLst/>
              <a:gdLst/>
              <a:ahLst/>
              <a:cxnLst/>
              <a:rect l="l" t="t" r="r" b="b"/>
              <a:pathLst>
                <a:path w="4617085" h="3485515">
                  <a:moveTo>
                    <a:pt x="1392351" y="0"/>
                  </a:moveTo>
                  <a:lnTo>
                    <a:pt x="0" y="1391810"/>
                  </a:lnTo>
                  <a:lnTo>
                    <a:pt x="0" y="3485133"/>
                  </a:lnTo>
                  <a:lnTo>
                    <a:pt x="4354490" y="3485133"/>
                  </a:lnTo>
                  <a:lnTo>
                    <a:pt x="4616564" y="3222958"/>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8"/>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141285" rIns="0" bIns="0" rtlCol="0">
            <a:spAutoFit/>
          </a:bodyPr>
          <a:lstStyle/>
          <a:p>
            <a:pPr marL="1000760">
              <a:lnSpc>
                <a:spcPct val="100000"/>
              </a:lnSpc>
              <a:spcBef>
                <a:spcPts val="100"/>
              </a:spcBef>
            </a:pPr>
            <a:r>
              <a:rPr sz="6750" spc="135" dirty="0"/>
              <a:t>Feature</a:t>
            </a:r>
            <a:r>
              <a:rPr sz="6750" spc="50" dirty="0"/>
              <a:t> </a:t>
            </a:r>
            <a:r>
              <a:rPr sz="6750" spc="55" dirty="0"/>
              <a:t>Engineering</a:t>
            </a:r>
            <a:endParaRPr sz="6750"/>
          </a:p>
        </p:txBody>
      </p:sp>
      <p:pic>
        <p:nvPicPr>
          <p:cNvPr id="10" name="object 10"/>
          <p:cNvPicPr/>
          <p:nvPr/>
        </p:nvPicPr>
        <p:blipFill>
          <a:blip r:embed="rId2" cstate="print"/>
          <a:stretch>
            <a:fillRect/>
          </a:stretch>
        </p:blipFill>
        <p:spPr>
          <a:xfrm>
            <a:off x="7419733" y="3993007"/>
            <a:ext cx="1320863" cy="279946"/>
          </a:xfrm>
          <a:prstGeom prst="rect">
            <a:avLst/>
          </a:prstGeom>
        </p:spPr>
      </p:pic>
      <p:sp>
        <p:nvSpPr>
          <p:cNvPr id="11" name="object 11"/>
          <p:cNvSpPr txBox="1"/>
          <p:nvPr/>
        </p:nvSpPr>
        <p:spPr>
          <a:xfrm>
            <a:off x="3587535" y="3914000"/>
            <a:ext cx="6039485" cy="2494280"/>
          </a:xfrm>
          <a:prstGeom prst="rect">
            <a:avLst/>
          </a:prstGeom>
        </p:spPr>
        <p:txBody>
          <a:bodyPr vert="horz" wrap="square" lIns="0" tIns="12700" rIns="0" bIns="0" rtlCol="0">
            <a:spAutoFit/>
          </a:bodyPr>
          <a:lstStyle/>
          <a:p>
            <a:pPr marL="12700" marR="5080" indent="485140" algn="r">
              <a:lnSpc>
                <a:spcPct val="100000"/>
              </a:lnSpc>
              <a:spcBef>
                <a:spcPts val="100"/>
              </a:spcBef>
              <a:tabLst>
                <a:tab pos="5243195" algn="l"/>
              </a:tabLst>
            </a:pPr>
            <a:r>
              <a:rPr sz="2700" dirty="0">
                <a:solidFill>
                  <a:srgbClr val="FFFFFF"/>
                </a:solidFill>
                <a:latin typeface="Arial"/>
                <a:cs typeface="Arial"/>
              </a:rPr>
              <a:t>Creating</a:t>
            </a:r>
            <a:r>
              <a:rPr sz="2700" spc="254" dirty="0">
                <a:solidFill>
                  <a:srgbClr val="FFFFFF"/>
                </a:solidFill>
                <a:latin typeface="Arial"/>
                <a:cs typeface="Arial"/>
              </a:rPr>
              <a:t> </a:t>
            </a:r>
            <a:r>
              <a:rPr sz="2700" spc="75" dirty="0">
                <a:solidFill>
                  <a:srgbClr val="FFFFFF"/>
                </a:solidFill>
                <a:latin typeface="Arial"/>
                <a:cs typeface="Arial"/>
              </a:rPr>
              <a:t>meaningful</a:t>
            </a:r>
            <a:r>
              <a:rPr sz="2700" dirty="0">
                <a:solidFill>
                  <a:srgbClr val="FFFFFF"/>
                </a:solidFill>
                <a:latin typeface="Arial"/>
                <a:cs typeface="Arial"/>
              </a:rPr>
              <a:t>	</a:t>
            </a:r>
            <a:r>
              <a:rPr sz="2700" spc="155" dirty="0">
                <a:solidFill>
                  <a:srgbClr val="FFFFFF"/>
                </a:solidFill>
                <a:latin typeface="Arial"/>
                <a:cs typeface="Arial"/>
              </a:rPr>
              <a:t>from </a:t>
            </a:r>
            <a:r>
              <a:rPr sz="2700" spc="125" dirty="0">
                <a:solidFill>
                  <a:srgbClr val="FFFFFF"/>
                </a:solidFill>
                <a:latin typeface="Arial"/>
                <a:cs typeface="Arial"/>
              </a:rPr>
              <a:t>the</a:t>
            </a:r>
            <a:r>
              <a:rPr sz="2700" dirty="0">
                <a:solidFill>
                  <a:srgbClr val="FFFFFF"/>
                </a:solidFill>
                <a:latin typeface="Arial"/>
                <a:cs typeface="Arial"/>
              </a:rPr>
              <a:t> available </a:t>
            </a:r>
            <a:r>
              <a:rPr sz="2700" spc="75" dirty="0">
                <a:solidFill>
                  <a:srgbClr val="FFFFFF"/>
                </a:solidFill>
                <a:latin typeface="Arial"/>
                <a:cs typeface="Arial"/>
              </a:rPr>
              <a:t>data</a:t>
            </a:r>
            <a:r>
              <a:rPr sz="2700" dirty="0">
                <a:solidFill>
                  <a:srgbClr val="FFFFFF"/>
                </a:solidFill>
                <a:latin typeface="Arial"/>
                <a:cs typeface="Arial"/>
              </a:rPr>
              <a:t> is</a:t>
            </a:r>
            <a:r>
              <a:rPr sz="2700" spc="5" dirty="0">
                <a:solidFill>
                  <a:srgbClr val="FFFFFF"/>
                </a:solidFill>
                <a:latin typeface="Arial"/>
                <a:cs typeface="Arial"/>
              </a:rPr>
              <a:t> </a:t>
            </a:r>
            <a:r>
              <a:rPr sz="2700" dirty="0">
                <a:solidFill>
                  <a:srgbClr val="FFFFFF"/>
                </a:solidFill>
                <a:latin typeface="Arial"/>
                <a:cs typeface="Arial"/>
              </a:rPr>
              <a:t>a </a:t>
            </a:r>
            <a:r>
              <a:rPr sz="2700" spc="60" dirty="0">
                <a:solidFill>
                  <a:srgbClr val="FFFFFF"/>
                </a:solidFill>
                <a:latin typeface="Arial"/>
                <a:cs typeface="Arial"/>
              </a:rPr>
              <a:t>critical</a:t>
            </a:r>
            <a:r>
              <a:rPr sz="2700" dirty="0">
                <a:solidFill>
                  <a:srgbClr val="FFFFFF"/>
                </a:solidFill>
                <a:latin typeface="Arial"/>
                <a:cs typeface="Arial"/>
              </a:rPr>
              <a:t> </a:t>
            </a:r>
            <a:r>
              <a:rPr sz="2700" spc="75" dirty="0">
                <a:solidFill>
                  <a:srgbClr val="FFFFFF"/>
                </a:solidFill>
                <a:latin typeface="Arial"/>
                <a:cs typeface="Arial"/>
              </a:rPr>
              <a:t>step</a:t>
            </a:r>
            <a:r>
              <a:rPr sz="2700" spc="5" dirty="0">
                <a:solidFill>
                  <a:srgbClr val="FFFFFF"/>
                </a:solidFill>
                <a:latin typeface="Arial"/>
                <a:cs typeface="Arial"/>
              </a:rPr>
              <a:t> </a:t>
            </a:r>
            <a:r>
              <a:rPr sz="2700" spc="85" dirty="0">
                <a:solidFill>
                  <a:srgbClr val="FFFFFF"/>
                </a:solidFill>
                <a:latin typeface="Arial"/>
                <a:cs typeface="Arial"/>
              </a:rPr>
              <a:t>in </a:t>
            </a:r>
            <a:r>
              <a:rPr sz="2700" spc="125" dirty="0">
                <a:solidFill>
                  <a:srgbClr val="FFFFFF"/>
                </a:solidFill>
                <a:latin typeface="Arial"/>
                <a:cs typeface="Arial"/>
              </a:rPr>
              <a:t>the</a:t>
            </a:r>
            <a:r>
              <a:rPr sz="2700" spc="-20" dirty="0">
                <a:solidFill>
                  <a:srgbClr val="FFFFFF"/>
                </a:solidFill>
                <a:latin typeface="Arial"/>
                <a:cs typeface="Arial"/>
              </a:rPr>
              <a:t> </a:t>
            </a:r>
            <a:r>
              <a:rPr sz="2700" spc="70" dirty="0">
                <a:solidFill>
                  <a:srgbClr val="FFFFFF"/>
                </a:solidFill>
                <a:latin typeface="Arial"/>
                <a:cs typeface="Arial"/>
              </a:rPr>
              <a:t>machine</a:t>
            </a:r>
            <a:r>
              <a:rPr sz="2700" spc="-20" dirty="0">
                <a:solidFill>
                  <a:srgbClr val="FFFFFF"/>
                </a:solidFill>
                <a:latin typeface="Arial"/>
                <a:cs typeface="Arial"/>
              </a:rPr>
              <a:t> </a:t>
            </a:r>
            <a:r>
              <a:rPr sz="2700" spc="70" dirty="0">
                <a:solidFill>
                  <a:srgbClr val="FFFFFF"/>
                </a:solidFill>
                <a:latin typeface="Arial"/>
                <a:cs typeface="Arial"/>
              </a:rPr>
              <a:t>learning</a:t>
            </a:r>
            <a:r>
              <a:rPr sz="2700" spc="-15" dirty="0">
                <a:solidFill>
                  <a:srgbClr val="FFFFFF"/>
                </a:solidFill>
                <a:latin typeface="Arial"/>
                <a:cs typeface="Arial"/>
              </a:rPr>
              <a:t> </a:t>
            </a:r>
            <a:r>
              <a:rPr sz="2700" dirty="0">
                <a:solidFill>
                  <a:srgbClr val="FFFFFF"/>
                </a:solidFill>
                <a:latin typeface="Arial"/>
                <a:cs typeface="Arial"/>
              </a:rPr>
              <a:t>process.</a:t>
            </a:r>
            <a:r>
              <a:rPr sz="2700" spc="-20" dirty="0">
                <a:solidFill>
                  <a:srgbClr val="FFFFFF"/>
                </a:solidFill>
                <a:latin typeface="Arial"/>
                <a:cs typeface="Arial"/>
              </a:rPr>
              <a:t> </a:t>
            </a:r>
            <a:r>
              <a:rPr sz="2700" dirty="0">
                <a:solidFill>
                  <a:srgbClr val="FFFFFF"/>
                </a:solidFill>
                <a:latin typeface="Arial"/>
                <a:cs typeface="Arial"/>
              </a:rPr>
              <a:t>We</a:t>
            </a:r>
            <a:r>
              <a:rPr sz="2700" spc="-20" dirty="0">
                <a:solidFill>
                  <a:srgbClr val="FFFFFF"/>
                </a:solidFill>
                <a:latin typeface="Arial"/>
                <a:cs typeface="Arial"/>
              </a:rPr>
              <a:t> </a:t>
            </a:r>
            <a:r>
              <a:rPr sz="2700" spc="65" dirty="0">
                <a:solidFill>
                  <a:srgbClr val="FFFFFF"/>
                </a:solidFill>
                <a:latin typeface="Arial"/>
                <a:cs typeface="Arial"/>
              </a:rPr>
              <a:t>will </a:t>
            </a:r>
            <a:r>
              <a:rPr sz="2700" spc="85" dirty="0">
                <a:solidFill>
                  <a:srgbClr val="FFFFFF"/>
                </a:solidFill>
                <a:latin typeface="Arial"/>
                <a:cs typeface="Arial"/>
              </a:rPr>
              <a:t>explore</a:t>
            </a:r>
            <a:r>
              <a:rPr sz="2700" spc="-35" dirty="0">
                <a:solidFill>
                  <a:srgbClr val="FFFFFF"/>
                </a:solidFill>
                <a:latin typeface="Arial"/>
                <a:cs typeface="Arial"/>
              </a:rPr>
              <a:t> </a:t>
            </a:r>
            <a:r>
              <a:rPr sz="2700" spc="125" dirty="0">
                <a:solidFill>
                  <a:srgbClr val="FFFFFF"/>
                </a:solidFill>
                <a:latin typeface="Arial"/>
                <a:cs typeface="Arial"/>
              </a:rPr>
              <a:t>the</a:t>
            </a:r>
            <a:r>
              <a:rPr sz="2700" spc="-30" dirty="0">
                <a:solidFill>
                  <a:srgbClr val="FFFFFF"/>
                </a:solidFill>
                <a:latin typeface="Arial"/>
                <a:cs typeface="Arial"/>
              </a:rPr>
              <a:t> </a:t>
            </a:r>
            <a:r>
              <a:rPr sz="2700" spc="75" dirty="0">
                <a:solidFill>
                  <a:srgbClr val="FFFFFF"/>
                </a:solidFill>
                <a:latin typeface="Arial"/>
                <a:cs typeface="Arial"/>
              </a:rPr>
              <a:t>techniques</a:t>
            </a:r>
            <a:r>
              <a:rPr sz="2700" spc="-35" dirty="0">
                <a:solidFill>
                  <a:srgbClr val="FFFFFF"/>
                </a:solidFill>
                <a:latin typeface="Arial"/>
                <a:cs typeface="Arial"/>
              </a:rPr>
              <a:t> </a:t>
            </a:r>
            <a:r>
              <a:rPr sz="2700" spc="55" dirty="0">
                <a:solidFill>
                  <a:srgbClr val="FFFFFF"/>
                </a:solidFill>
                <a:latin typeface="Arial"/>
                <a:cs typeface="Arial"/>
              </a:rPr>
              <a:t>used</a:t>
            </a:r>
            <a:r>
              <a:rPr sz="2700" spc="-30" dirty="0">
                <a:solidFill>
                  <a:srgbClr val="FFFFFF"/>
                </a:solidFill>
                <a:latin typeface="Arial"/>
                <a:cs typeface="Arial"/>
              </a:rPr>
              <a:t> </a:t>
            </a:r>
            <a:r>
              <a:rPr sz="2700" spc="130" dirty="0">
                <a:solidFill>
                  <a:srgbClr val="FFFFFF"/>
                </a:solidFill>
                <a:latin typeface="Arial"/>
                <a:cs typeface="Arial"/>
              </a:rPr>
              <a:t>for </a:t>
            </a:r>
            <a:r>
              <a:rPr sz="2700" spc="105" dirty="0">
                <a:solidFill>
                  <a:srgbClr val="FFFFFF"/>
                </a:solidFill>
                <a:latin typeface="Arial"/>
                <a:cs typeface="Arial"/>
              </a:rPr>
              <a:t>feature</a:t>
            </a:r>
            <a:r>
              <a:rPr sz="2700" spc="-25" dirty="0">
                <a:solidFill>
                  <a:srgbClr val="FFFFFF"/>
                </a:solidFill>
                <a:latin typeface="Arial"/>
                <a:cs typeface="Arial"/>
              </a:rPr>
              <a:t> </a:t>
            </a:r>
            <a:r>
              <a:rPr sz="2700" spc="60" dirty="0">
                <a:solidFill>
                  <a:srgbClr val="FFFFFF"/>
                </a:solidFill>
                <a:latin typeface="Arial"/>
                <a:cs typeface="Arial"/>
              </a:rPr>
              <a:t>engineering</a:t>
            </a:r>
            <a:r>
              <a:rPr sz="2700" spc="-25" dirty="0">
                <a:solidFill>
                  <a:srgbClr val="FFFFFF"/>
                </a:solidFill>
                <a:latin typeface="Arial"/>
                <a:cs typeface="Arial"/>
              </a:rPr>
              <a:t> </a:t>
            </a:r>
            <a:r>
              <a:rPr sz="2700" spc="155" dirty="0">
                <a:solidFill>
                  <a:srgbClr val="FFFFFF"/>
                </a:solidFill>
                <a:latin typeface="Arial"/>
                <a:cs typeface="Arial"/>
              </a:rPr>
              <a:t>to</a:t>
            </a:r>
            <a:r>
              <a:rPr sz="2700" spc="-25" dirty="0">
                <a:solidFill>
                  <a:srgbClr val="FFFFFF"/>
                </a:solidFill>
                <a:latin typeface="Arial"/>
                <a:cs typeface="Arial"/>
              </a:rPr>
              <a:t> </a:t>
            </a:r>
            <a:r>
              <a:rPr sz="2700" spc="55" dirty="0">
                <a:solidFill>
                  <a:srgbClr val="FFFFFF"/>
                </a:solidFill>
                <a:latin typeface="Arial"/>
                <a:cs typeface="Arial"/>
              </a:rPr>
              <a:t>enhance</a:t>
            </a:r>
            <a:r>
              <a:rPr sz="2700" spc="-25" dirty="0">
                <a:solidFill>
                  <a:srgbClr val="FFFFFF"/>
                </a:solidFill>
                <a:latin typeface="Arial"/>
                <a:cs typeface="Arial"/>
              </a:rPr>
              <a:t> </a:t>
            </a:r>
            <a:r>
              <a:rPr sz="2700" spc="100" dirty="0">
                <a:solidFill>
                  <a:srgbClr val="FFFFFF"/>
                </a:solidFill>
                <a:latin typeface="Arial"/>
                <a:cs typeface="Arial"/>
              </a:rPr>
              <a:t>the </a:t>
            </a:r>
            <a:r>
              <a:rPr sz="2700" dirty="0">
                <a:solidFill>
                  <a:srgbClr val="FFFFFF"/>
                </a:solidFill>
                <a:latin typeface="Arial"/>
                <a:cs typeface="Arial"/>
              </a:rPr>
              <a:t>accuracy</a:t>
            </a:r>
            <a:r>
              <a:rPr sz="2700" spc="-20" dirty="0">
                <a:solidFill>
                  <a:srgbClr val="FFFFFF"/>
                </a:solidFill>
                <a:latin typeface="Arial"/>
                <a:cs typeface="Arial"/>
              </a:rPr>
              <a:t> </a:t>
            </a:r>
            <a:r>
              <a:rPr sz="2700" spc="130" dirty="0">
                <a:solidFill>
                  <a:srgbClr val="FFFFFF"/>
                </a:solidFill>
                <a:latin typeface="Arial"/>
                <a:cs typeface="Arial"/>
              </a:rPr>
              <a:t>of</a:t>
            </a:r>
            <a:r>
              <a:rPr sz="2700" spc="-20" dirty="0">
                <a:solidFill>
                  <a:srgbClr val="FFFFFF"/>
                </a:solidFill>
                <a:latin typeface="Arial"/>
                <a:cs typeface="Arial"/>
              </a:rPr>
              <a:t> </a:t>
            </a:r>
            <a:r>
              <a:rPr sz="2700" spc="155" dirty="0">
                <a:solidFill>
                  <a:srgbClr val="FFFFFF"/>
                </a:solidFill>
                <a:latin typeface="Arial"/>
                <a:cs typeface="Arial"/>
              </a:rPr>
              <a:t>our</a:t>
            </a:r>
            <a:r>
              <a:rPr sz="2700" spc="-20" dirty="0">
                <a:solidFill>
                  <a:srgbClr val="FFFFFF"/>
                </a:solidFill>
                <a:latin typeface="Arial"/>
                <a:cs typeface="Arial"/>
              </a:rPr>
              <a:t> </a:t>
            </a:r>
            <a:r>
              <a:rPr sz="2700" spc="80" dirty="0">
                <a:solidFill>
                  <a:srgbClr val="FFFFFF"/>
                </a:solidFill>
                <a:latin typeface="Arial"/>
                <a:cs typeface="Arial"/>
              </a:rPr>
              <a:t>predictive</a:t>
            </a:r>
            <a:r>
              <a:rPr sz="2700" spc="-20" dirty="0">
                <a:solidFill>
                  <a:srgbClr val="FFFFFF"/>
                </a:solidFill>
                <a:latin typeface="Arial"/>
                <a:cs typeface="Arial"/>
              </a:rPr>
              <a:t> </a:t>
            </a:r>
            <a:r>
              <a:rPr sz="2700" spc="55" dirty="0">
                <a:solidFill>
                  <a:srgbClr val="FFFFFF"/>
                </a:solidFill>
                <a:latin typeface="Arial"/>
                <a:cs typeface="Arial"/>
              </a:rPr>
              <a:t>models.</a:t>
            </a:r>
            <a:endParaRPr sz="2700">
              <a:latin typeface="Arial"/>
              <a:cs typeface="Arial"/>
            </a:endParaRPr>
          </a:p>
        </p:txBody>
      </p:sp>
      <p:sp>
        <p:nvSpPr>
          <p:cNvPr id="12" name="object 12"/>
          <p:cNvSpPr/>
          <p:nvPr/>
        </p:nvSpPr>
        <p:spPr>
          <a:xfrm>
            <a:off x="5610047" y="3650094"/>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4098" name="Picture 2">
            <a:extLst>
              <a:ext uri="{FF2B5EF4-FFF2-40B4-BE49-F238E27FC236}">
                <a16:creationId xmlns:a16="http://schemas.microsoft.com/office/drawing/2014/main" id="{EA4E5926-AD9E-1661-0564-7BD238C2C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0350" y="0"/>
            <a:ext cx="15004262" cy="10287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168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61" y="12"/>
              <a:ext cx="7082790" cy="5093970"/>
            </a:xfrm>
            <a:custGeom>
              <a:avLst/>
              <a:gdLst/>
              <a:ahLst/>
              <a:cxnLst/>
              <a:rect l="l" t="t" r="r" b="b"/>
              <a:pathLst>
                <a:path w="7082790" h="5093970">
                  <a:moveTo>
                    <a:pt x="2938856" y="3168307"/>
                  </a:moveTo>
                  <a:lnTo>
                    <a:pt x="1738312" y="1965236"/>
                  </a:lnTo>
                  <a:lnTo>
                    <a:pt x="0" y="3703548"/>
                  </a:lnTo>
                  <a:lnTo>
                    <a:pt x="1200556" y="4906632"/>
                  </a:lnTo>
                  <a:lnTo>
                    <a:pt x="2938856" y="3168307"/>
                  </a:lnTo>
                  <a:close/>
                </a:path>
                <a:path w="7082790" h="5093970">
                  <a:moveTo>
                    <a:pt x="7082688" y="558761"/>
                  </a:moveTo>
                  <a:lnTo>
                    <a:pt x="6523939" y="0"/>
                  </a:lnTo>
                  <a:lnTo>
                    <a:pt x="3813937" y="0"/>
                  </a:lnTo>
                  <a:lnTo>
                    <a:pt x="1944687" y="1869211"/>
                  </a:lnTo>
                  <a:lnTo>
                    <a:pt x="5168963" y="5093424"/>
                  </a:lnTo>
                  <a:lnTo>
                    <a:pt x="7082688" y="3179661"/>
                  </a:lnTo>
                  <a:lnTo>
                    <a:pt x="7082688" y="558761"/>
                  </a:lnTo>
                  <a:close/>
                </a:path>
              </a:pathLst>
            </a:custGeom>
            <a:solidFill>
              <a:srgbClr val="70B1DA"/>
            </a:solidFill>
          </p:spPr>
          <p:txBody>
            <a:bodyPr wrap="square" lIns="0" tIns="0" rIns="0" bIns="0" rtlCol="0"/>
            <a:lstStyle/>
            <a:p>
              <a:endParaRPr/>
            </a:p>
          </p:txBody>
        </p:sp>
        <p:sp>
          <p:nvSpPr>
            <p:cNvPr id="4" name="object 4"/>
            <p:cNvSpPr/>
            <p:nvPr/>
          </p:nvSpPr>
          <p:spPr>
            <a:xfrm>
              <a:off x="10667504" y="1430007"/>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7" y="3474668"/>
              <a:ext cx="1753235" cy="1946275"/>
            </a:xfrm>
            <a:custGeom>
              <a:avLst/>
              <a:gdLst/>
              <a:ahLst/>
              <a:cxnLst/>
              <a:rect l="l" t="t" r="r" b="b"/>
              <a:pathLst>
                <a:path w="1753234" h="1946275">
                  <a:moveTo>
                    <a:pt x="1752993" y="0"/>
                  </a:moveTo>
                  <a:lnTo>
                    <a:pt x="0" y="1751458"/>
                  </a:lnTo>
                  <a:lnTo>
                    <a:pt x="194690" y="1946187"/>
                  </a:lnTo>
                  <a:lnTo>
                    <a:pt x="1752993" y="386511"/>
                  </a:lnTo>
                  <a:lnTo>
                    <a:pt x="1752993"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9"/>
              <a:ext cx="4617085" cy="3485515"/>
            </a:xfrm>
            <a:custGeom>
              <a:avLst/>
              <a:gdLst/>
              <a:ahLst/>
              <a:cxnLst/>
              <a:rect l="l" t="t" r="r" b="b"/>
              <a:pathLst>
                <a:path w="4617085" h="3485515">
                  <a:moveTo>
                    <a:pt x="1392351" y="0"/>
                  </a:moveTo>
                  <a:lnTo>
                    <a:pt x="0" y="1391810"/>
                  </a:lnTo>
                  <a:lnTo>
                    <a:pt x="0" y="3485133"/>
                  </a:lnTo>
                  <a:lnTo>
                    <a:pt x="4354490" y="3485133"/>
                  </a:lnTo>
                  <a:lnTo>
                    <a:pt x="4616564" y="3222958"/>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8"/>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141285" rIns="0" bIns="0" rtlCol="0">
            <a:spAutoFit/>
          </a:bodyPr>
          <a:lstStyle/>
          <a:p>
            <a:pPr marL="1000760">
              <a:lnSpc>
                <a:spcPct val="100000"/>
              </a:lnSpc>
              <a:spcBef>
                <a:spcPts val="100"/>
              </a:spcBef>
            </a:pPr>
            <a:r>
              <a:rPr sz="6750" spc="135" dirty="0"/>
              <a:t>Feature</a:t>
            </a:r>
            <a:r>
              <a:rPr sz="6750" spc="50" dirty="0"/>
              <a:t> </a:t>
            </a:r>
            <a:r>
              <a:rPr sz="6750" spc="55" dirty="0"/>
              <a:t>Engineering</a:t>
            </a:r>
            <a:endParaRPr sz="6750"/>
          </a:p>
        </p:txBody>
      </p:sp>
      <p:pic>
        <p:nvPicPr>
          <p:cNvPr id="10" name="object 10"/>
          <p:cNvPicPr/>
          <p:nvPr/>
        </p:nvPicPr>
        <p:blipFill>
          <a:blip r:embed="rId2" cstate="print"/>
          <a:stretch>
            <a:fillRect/>
          </a:stretch>
        </p:blipFill>
        <p:spPr>
          <a:xfrm>
            <a:off x="7419733" y="3993007"/>
            <a:ext cx="1320863" cy="279946"/>
          </a:xfrm>
          <a:prstGeom prst="rect">
            <a:avLst/>
          </a:prstGeom>
        </p:spPr>
      </p:pic>
      <p:sp>
        <p:nvSpPr>
          <p:cNvPr id="11" name="object 11"/>
          <p:cNvSpPr txBox="1"/>
          <p:nvPr/>
        </p:nvSpPr>
        <p:spPr>
          <a:xfrm>
            <a:off x="3587535" y="3914000"/>
            <a:ext cx="6039485" cy="2494280"/>
          </a:xfrm>
          <a:prstGeom prst="rect">
            <a:avLst/>
          </a:prstGeom>
        </p:spPr>
        <p:txBody>
          <a:bodyPr vert="horz" wrap="square" lIns="0" tIns="12700" rIns="0" bIns="0" rtlCol="0">
            <a:spAutoFit/>
          </a:bodyPr>
          <a:lstStyle/>
          <a:p>
            <a:pPr marL="12700" marR="5080" indent="485140" algn="r">
              <a:lnSpc>
                <a:spcPct val="100000"/>
              </a:lnSpc>
              <a:spcBef>
                <a:spcPts val="100"/>
              </a:spcBef>
              <a:tabLst>
                <a:tab pos="5243195" algn="l"/>
              </a:tabLst>
            </a:pPr>
            <a:r>
              <a:rPr sz="2700" dirty="0">
                <a:solidFill>
                  <a:srgbClr val="FFFFFF"/>
                </a:solidFill>
                <a:latin typeface="Arial"/>
                <a:cs typeface="Arial"/>
              </a:rPr>
              <a:t>Creating</a:t>
            </a:r>
            <a:r>
              <a:rPr sz="2700" spc="254" dirty="0">
                <a:solidFill>
                  <a:srgbClr val="FFFFFF"/>
                </a:solidFill>
                <a:latin typeface="Arial"/>
                <a:cs typeface="Arial"/>
              </a:rPr>
              <a:t> </a:t>
            </a:r>
            <a:r>
              <a:rPr sz="2700" spc="75" dirty="0">
                <a:solidFill>
                  <a:srgbClr val="FFFFFF"/>
                </a:solidFill>
                <a:latin typeface="Arial"/>
                <a:cs typeface="Arial"/>
              </a:rPr>
              <a:t>meaningful</a:t>
            </a:r>
            <a:r>
              <a:rPr sz="2700" dirty="0">
                <a:solidFill>
                  <a:srgbClr val="FFFFFF"/>
                </a:solidFill>
                <a:latin typeface="Arial"/>
                <a:cs typeface="Arial"/>
              </a:rPr>
              <a:t>	</a:t>
            </a:r>
            <a:r>
              <a:rPr sz="2700" spc="155" dirty="0">
                <a:solidFill>
                  <a:srgbClr val="FFFFFF"/>
                </a:solidFill>
                <a:latin typeface="Arial"/>
                <a:cs typeface="Arial"/>
              </a:rPr>
              <a:t>from </a:t>
            </a:r>
            <a:r>
              <a:rPr sz="2700" spc="125" dirty="0">
                <a:solidFill>
                  <a:srgbClr val="FFFFFF"/>
                </a:solidFill>
                <a:latin typeface="Arial"/>
                <a:cs typeface="Arial"/>
              </a:rPr>
              <a:t>the</a:t>
            </a:r>
            <a:r>
              <a:rPr sz="2700" dirty="0">
                <a:solidFill>
                  <a:srgbClr val="FFFFFF"/>
                </a:solidFill>
                <a:latin typeface="Arial"/>
                <a:cs typeface="Arial"/>
              </a:rPr>
              <a:t> available </a:t>
            </a:r>
            <a:r>
              <a:rPr sz="2700" spc="75" dirty="0">
                <a:solidFill>
                  <a:srgbClr val="FFFFFF"/>
                </a:solidFill>
                <a:latin typeface="Arial"/>
                <a:cs typeface="Arial"/>
              </a:rPr>
              <a:t>data</a:t>
            </a:r>
            <a:r>
              <a:rPr sz="2700" dirty="0">
                <a:solidFill>
                  <a:srgbClr val="FFFFFF"/>
                </a:solidFill>
                <a:latin typeface="Arial"/>
                <a:cs typeface="Arial"/>
              </a:rPr>
              <a:t> is</a:t>
            </a:r>
            <a:r>
              <a:rPr sz="2700" spc="5" dirty="0">
                <a:solidFill>
                  <a:srgbClr val="FFFFFF"/>
                </a:solidFill>
                <a:latin typeface="Arial"/>
                <a:cs typeface="Arial"/>
              </a:rPr>
              <a:t> </a:t>
            </a:r>
            <a:r>
              <a:rPr sz="2700" dirty="0">
                <a:solidFill>
                  <a:srgbClr val="FFFFFF"/>
                </a:solidFill>
                <a:latin typeface="Arial"/>
                <a:cs typeface="Arial"/>
              </a:rPr>
              <a:t>a </a:t>
            </a:r>
            <a:r>
              <a:rPr sz="2700" spc="60" dirty="0">
                <a:solidFill>
                  <a:srgbClr val="FFFFFF"/>
                </a:solidFill>
                <a:latin typeface="Arial"/>
                <a:cs typeface="Arial"/>
              </a:rPr>
              <a:t>critical</a:t>
            </a:r>
            <a:r>
              <a:rPr sz="2700" dirty="0">
                <a:solidFill>
                  <a:srgbClr val="FFFFFF"/>
                </a:solidFill>
                <a:latin typeface="Arial"/>
                <a:cs typeface="Arial"/>
              </a:rPr>
              <a:t> </a:t>
            </a:r>
            <a:r>
              <a:rPr sz="2700" spc="75" dirty="0">
                <a:solidFill>
                  <a:srgbClr val="FFFFFF"/>
                </a:solidFill>
                <a:latin typeface="Arial"/>
                <a:cs typeface="Arial"/>
              </a:rPr>
              <a:t>step</a:t>
            </a:r>
            <a:r>
              <a:rPr sz="2700" spc="5" dirty="0">
                <a:solidFill>
                  <a:srgbClr val="FFFFFF"/>
                </a:solidFill>
                <a:latin typeface="Arial"/>
                <a:cs typeface="Arial"/>
              </a:rPr>
              <a:t> </a:t>
            </a:r>
            <a:r>
              <a:rPr sz="2700" spc="85" dirty="0">
                <a:solidFill>
                  <a:srgbClr val="FFFFFF"/>
                </a:solidFill>
                <a:latin typeface="Arial"/>
                <a:cs typeface="Arial"/>
              </a:rPr>
              <a:t>in </a:t>
            </a:r>
            <a:r>
              <a:rPr sz="2700" spc="125" dirty="0">
                <a:solidFill>
                  <a:srgbClr val="FFFFFF"/>
                </a:solidFill>
                <a:latin typeface="Arial"/>
                <a:cs typeface="Arial"/>
              </a:rPr>
              <a:t>the</a:t>
            </a:r>
            <a:r>
              <a:rPr sz="2700" spc="-20" dirty="0">
                <a:solidFill>
                  <a:srgbClr val="FFFFFF"/>
                </a:solidFill>
                <a:latin typeface="Arial"/>
                <a:cs typeface="Arial"/>
              </a:rPr>
              <a:t> </a:t>
            </a:r>
            <a:r>
              <a:rPr sz="2700" spc="70" dirty="0">
                <a:solidFill>
                  <a:srgbClr val="FFFFFF"/>
                </a:solidFill>
                <a:latin typeface="Arial"/>
                <a:cs typeface="Arial"/>
              </a:rPr>
              <a:t>machine</a:t>
            </a:r>
            <a:r>
              <a:rPr sz="2700" spc="-20" dirty="0">
                <a:solidFill>
                  <a:srgbClr val="FFFFFF"/>
                </a:solidFill>
                <a:latin typeface="Arial"/>
                <a:cs typeface="Arial"/>
              </a:rPr>
              <a:t> </a:t>
            </a:r>
            <a:r>
              <a:rPr sz="2700" spc="70" dirty="0">
                <a:solidFill>
                  <a:srgbClr val="FFFFFF"/>
                </a:solidFill>
                <a:latin typeface="Arial"/>
                <a:cs typeface="Arial"/>
              </a:rPr>
              <a:t>learning</a:t>
            </a:r>
            <a:r>
              <a:rPr sz="2700" spc="-15" dirty="0">
                <a:solidFill>
                  <a:srgbClr val="FFFFFF"/>
                </a:solidFill>
                <a:latin typeface="Arial"/>
                <a:cs typeface="Arial"/>
              </a:rPr>
              <a:t> </a:t>
            </a:r>
            <a:r>
              <a:rPr sz="2700" dirty="0">
                <a:solidFill>
                  <a:srgbClr val="FFFFFF"/>
                </a:solidFill>
                <a:latin typeface="Arial"/>
                <a:cs typeface="Arial"/>
              </a:rPr>
              <a:t>process.</a:t>
            </a:r>
            <a:r>
              <a:rPr sz="2700" spc="-20" dirty="0">
                <a:solidFill>
                  <a:srgbClr val="FFFFFF"/>
                </a:solidFill>
                <a:latin typeface="Arial"/>
                <a:cs typeface="Arial"/>
              </a:rPr>
              <a:t> </a:t>
            </a:r>
            <a:r>
              <a:rPr sz="2700" dirty="0">
                <a:solidFill>
                  <a:srgbClr val="FFFFFF"/>
                </a:solidFill>
                <a:latin typeface="Arial"/>
                <a:cs typeface="Arial"/>
              </a:rPr>
              <a:t>We</a:t>
            </a:r>
            <a:r>
              <a:rPr sz="2700" spc="-20" dirty="0">
                <a:solidFill>
                  <a:srgbClr val="FFFFFF"/>
                </a:solidFill>
                <a:latin typeface="Arial"/>
                <a:cs typeface="Arial"/>
              </a:rPr>
              <a:t> </a:t>
            </a:r>
            <a:r>
              <a:rPr sz="2700" spc="65" dirty="0">
                <a:solidFill>
                  <a:srgbClr val="FFFFFF"/>
                </a:solidFill>
                <a:latin typeface="Arial"/>
                <a:cs typeface="Arial"/>
              </a:rPr>
              <a:t>will </a:t>
            </a:r>
            <a:r>
              <a:rPr sz="2700" spc="85" dirty="0">
                <a:solidFill>
                  <a:srgbClr val="FFFFFF"/>
                </a:solidFill>
                <a:latin typeface="Arial"/>
                <a:cs typeface="Arial"/>
              </a:rPr>
              <a:t>explore</a:t>
            </a:r>
            <a:r>
              <a:rPr sz="2700" spc="-35" dirty="0">
                <a:solidFill>
                  <a:srgbClr val="FFFFFF"/>
                </a:solidFill>
                <a:latin typeface="Arial"/>
                <a:cs typeface="Arial"/>
              </a:rPr>
              <a:t> </a:t>
            </a:r>
            <a:r>
              <a:rPr sz="2700" spc="125" dirty="0">
                <a:solidFill>
                  <a:srgbClr val="FFFFFF"/>
                </a:solidFill>
                <a:latin typeface="Arial"/>
                <a:cs typeface="Arial"/>
              </a:rPr>
              <a:t>the</a:t>
            </a:r>
            <a:r>
              <a:rPr sz="2700" spc="-30" dirty="0">
                <a:solidFill>
                  <a:srgbClr val="FFFFFF"/>
                </a:solidFill>
                <a:latin typeface="Arial"/>
                <a:cs typeface="Arial"/>
              </a:rPr>
              <a:t> </a:t>
            </a:r>
            <a:r>
              <a:rPr sz="2700" spc="75" dirty="0">
                <a:solidFill>
                  <a:srgbClr val="FFFFFF"/>
                </a:solidFill>
                <a:latin typeface="Arial"/>
                <a:cs typeface="Arial"/>
              </a:rPr>
              <a:t>techniques</a:t>
            </a:r>
            <a:r>
              <a:rPr sz="2700" spc="-35" dirty="0">
                <a:solidFill>
                  <a:srgbClr val="FFFFFF"/>
                </a:solidFill>
                <a:latin typeface="Arial"/>
                <a:cs typeface="Arial"/>
              </a:rPr>
              <a:t> </a:t>
            </a:r>
            <a:r>
              <a:rPr sz="2700" spc="55" dirty="0">
                <a:solidFill>
                  <a:srgbClr val="FFFFFF"/>
                </a:solidFill>
                <a:latin typeface="Arial"/>
                <a:cs typeface="Arial"/>
              </a:rPr>
              <a:t>used</a:t>
            </a:r>
            <a:r>
              <a:rPr sz="2700" spc="-30" dirty="0">
                <a:solidFill>
                  <a:srgbClr val="FFFFFF"/>
                </a:solidFill>
                <a:latin typeface="Arial"/>
                <a:cs typeface="Arial"/>
              </a:rPr>
              <a:t> </a:t>
            </a:r>
            <a:r>
              <a:rPr sz="2700" spc="130" dirty="0">
                <a:solidFill>
                  <a:srgbClr val="FFFFFF"/>
                </a:solidFill>
                <a:latin typeface="Arial"/>
                <a:cs typeface="Arial"/>
              </a:rPr>
              <a:t>for </a:t>
            </a:r>
            <a:r>
              <a:rPr sz="2700" spc="105" dirty="0">
                <a:solidFill>
                  <a:srgbClr val="FFFFFF"/>
                </a:solidFill>
                <a:latin typeface="Arial"/>
                <a:cs typeface="Arial"/>
              </a:rPr>
              <a:t>feature</a:t>
            </a:r>
            <a:r>
              <a:rPr sz="2700" spc="-25" dirty="0">
                <a:solidFill>
                  <a:srgbClr val="FFFFFF"/>
                </a:solidFill>
                <a:latin typeface="Arial"/>
                <a:cs typeface="Arial"/>
              </a:rPr>
              <a:t> </a:t>
            </a:r>
            <a:r>
              <a:rPr sz="2700" spc="60" dirty="0">
                <a:solidFill>
                  <a:srgbClr val="FFFFFF"/>
                </a:solidFill>
                <a:latin typeface="Arial"/>
                <a:cs typeface="Arial"/>
              </a:rPr>
              <a:t>engineering</a:t>
            </a:r>
            <a:r>
              <a:rPr sz="2700" spc="-25" dirty="0">
                <a:solidFill>
                  <a:srgbClr val="FFFFFF"/>
                </a:solidFill>
                <a:latin typeface="Arial"/>
                <a:cs typeface="Arial"/>
              </a:rPr>
              <a:t> </a:t>
            </a:r>
            <a:r>
              <a:rPr sz="2700" spc="155" dirty="0">
                <a:solidFill>
                  <a:srgbClr val="FFFFFF"/>
                </a:solidFill>
                <a:latin typeface="Arial"/>
                <a:cs typeface="Arial"/>
              </a:rPr>
              <a:t>to</a:t>
            </a:r>
            <a:r>
              <a:rPr sz="2700" spc="-25" dirty="0">
                <a:solidFill>
                  <a:srgbClr val="FFFFFF"/>
                </a:solidFill>
                <a:latin typeface="Arial"/>
                <a:cs typeface="Arial"/>
              </a:rPr>
              <a:t> </a:t>
            </a:r>
            <a:r>
              <a:rPr sz="2700" spc="55" dirty="0">
                <a:solidFill>
                  <a:srgbClr val="FFFFFF"/>
                </a:solidFill>
                <a:latin typeface="Arial"/>
                <a:cs typeface="Arial"/>
              </a:rPr>
              <a:t>enhance</a:t>
            </a:r>
            <a:r>
              <a:rPr sz="2700" spc="-25" dirty="0">
                <a:solidFill>
                  <a:srgbClr val="FFFFFF"/>
                </a:solidFill>
                <a:latin typeface="Arial"/>
                <a:cs typeface="Arial"/>
              </a:rPr>
              <a:t> </a:t>
            </a:r>
            <a:r>
              <a:rPr sz="2700" spc="100" dirty="0">
                <a:solidFill>
                  <a:srgbClr val="FFFFFF"/>
                </a:solidFill>
                <a:latin typeface="Arial"/>
                <a:cs typeface="Arial"/>
              </a:rPr>
              <a:t>the </a:t>
            </a:r>
            <a:r>
              <a:rPr sz="2700" dirty="0">
                <a:solidFill>
                  <a:srgbClr val="FFFFFF"/>
                </a:solidFill>
                <a:latin typeface="Arial"/>
                <a:cs typeface="Arial"/>
              </a:rPr>
              <a:t>accuracy</a:t>
            </a:r>
            <a:r>
              <a:rPr sz="2700" spc="-20" dirty="0">
                <a:solidFill>
                  <a:srgbClr val="FFFFFF"/>
                </a:solidFill>
                <a:latin typeface="Arial"/>
                <a:cs typeface="Arial"/>
              </a:rPr>
              <a:t> </a:t>
            </a:r>
            <a:r>
              <a:rPr sz="2700" spc="130" dirty="0">
                <a:solidFill>
                  <a:srgbClr val="FFFFFF"/>
                </a:solidFill>
                <a:latin typeface="Arial"/>
                <a:cs typeface="Arial"/>
              </a:rPr>
              <a:t>of</a:t>
            </a:r>
            <a:r>
              <a:rPr sz="2700" spc="-20" dirty="0">
                <a:solidFill>
                  <a:srgbClr val="FFFFFF"/>
                </a:solidFill>
                <a:latin typeface="Arial"/>
                <a:cs typeface="Arial"/>
              </a:rPr>
              <a:t> </a:t>
            </a:r>
            <a:r>
              <a:rPr sz="2700" spc="155" dirty="0">
                <a:solidFill>
                  <a:srgbClr val="FFFFFF"/>
                </a:solidFill>
                <a:latin typeface="Arial"/>
                <a:cs typeface="Arial"/>
              </a:rPr>
              <a:t>our</a:t>
            </a:r>
            <a:r>
              <a:rPr sz="2700" spc="-20" dirty="0">
                <a:solidFill>
                  <a:srgbClr val="FFFFFF"/>
                </a:solidFill>
                <a:latin typeface="Arial"/>
                <a:cs typeface="Arial"/>
              </a:rPr>
              <a:t> </a:t>
            </a:r>
            <a:r>
              <a:rPr sz="2700" spc="80" dirty="0">
                <a:solidFill>
                  <a:srgbClr val="FFFFFF"/>
                </a:solidFill>
                <a:latin typeface="Arial"/>
                <a:cs typeface="Arial"/>
              </a:rPr>
              <a:t>predictive</a:t>
            </a:r>
            <a:r>
              <a:rPr sz="2700" spc="-20" dirty="0">
                <a:solidFill>
                  <a:srgbClr val="FFFFFF"/>
                </a:solidFill>
                <a:latin typeface="Arial"/>
                <a:cs typeface="Arial"/>
              </a:rPr>
              <a:t> </a:t>
            </a:r>
            <a:r>
              <a:rPr sz="2700" spc="55" dirty="0">
                <a:solidFill>
                  <a:srgbClr val="FFFFFF"/>
                </a:solidFill>
                <a:latin typeface="Arial"/>
                <a:cs typeface="Arial"/>
              </a:rPr>
              <a:t>models.</a:t>
            </a:r>
            <a:endParaRPr sz="2700">
              <a:latin typeface="Arial"/>
              <a:cs typeface="Arial"/>
            </a:endParaRPr>
          </a:p>
        </p:txBody>
      </p:sp>
      <p:sp>
        <p:nvSpPr>
          <p:cNvPr id="12" name="object 12"/>
          <p:cNvSpPr/>
          <p:nvPr/>
        </p:nvSpPr>
        <p:spPr>
          <a:xfrm>
            <a:off x="5610047" y="3650094"/>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5121" name="Picture 1">
            <a:extLst>
              <a:ext uri="{FF2B5EF4-FFF2-40B4-BE49-F238E27FC236}">
                <a16:creationId xmlns:a16="http://schemas.microsoft.com/office/drawing/2014/main" id="{94149453-96AB-4341-7FC7-D0EAED843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22" y="-1"/>
            <a:ext cx="14979094" cy="1028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667504" y="0"/>
            <a:ext cx="7620634" cy="5420995"/>
            <a:chOff x="10667504" y="0"/>
            <a:chExt cx="7620634" cy="5420995"/>
          </a:xfrm>
        </p:grpSpPr>
        <p:sp>
          <p:nvSpPr>
            <p:cNvPr id="3" name="object 3"/>
            <p:cNvSpPr/>
            <p:nvPr/>
          </p:nvSpPr>
          <p:spPr>
            <a:xfrm>
              <a:off x="11205261" y="12"/>
              <a:ext cx="7082790" cy="5093970"/>
            </a:xfrm>
            <a:custGeom>
              <a:avLst/>
              <a:gdLst/>
              <a:ahLst/>
              <a:cxnLst/>
              <a:rect l="l" t="t" r="r" b="b"/>
              <a:pathLst>
                <a:path w="7082790" h="5093970">
                  <a:moveTo>
                    <a:pt x="2938856" y="3168307"/>
                  </a:moveTo>
                  <a:lnTo>
                    <a:pt x="1738312" y="1965236"/>
                  </a:lnTo>
                  <a:lnTo>
                    <a:pt x="0" y="3703548"/>
                  </a:lnTo>
                  <a:lnTo>
                    <a:pt x="1200556" y="4906632"/>
                  </a:lnTo>
                  <a:lnTo>
                    <a:pt x="2938856" y="3168307"/>
                  </a:lnTo>
                  <a:close/>
                </a:path>
                <a:path w="7082790" h="5093970">
                  <a:moveTo>
                    <a:pt x="7082688" y="558761"/>
                  </a:moveTo>
                  <a:lnTo>
                    <a:pt x="6523939" y="0"/>
                  </a:lnTo>
                  <a:lnTo>
                    <a:pt x="3813937" y="0"/>
                  </a:lnTo>
                  <a:lnTo>
                    <a:pt x="1944687" y="1869211"/>
                  </a:lnTo>
                  <a:lnTo>
                    <a:pt x="5168963" y="5093424"/>
                  </a:lnTo>
                  <a:lnTo>
                    <a:pt x="7082688" y="3179661"/>
                  </a:lnTo>
                  <a:lnTo>
                    <a:pt x="7082688" y="558761"/>
                  </a:lnTo>
                  <a:close/>
                </a:path>
              </a:pathLst>
            </a:custGeom>
            <a:solidFill>
              <a:srgbClr val="70B1DA"/>
            </a:solidFill>
          </p:spPr>
          <p:txBody>
            <a:bodyPr wrap="square" lIns="0" tIns="0" rIns="0" bIns="0" rtlCol="0"/>
            <a:lstStyle/>
            <a:p>
              <a:endParaRPr/>
            </a:p>
          </p:txBody>
        </p:sp>
        <p:sp>
          <p:nvSpPr>
            <p:cNvPr id="4" name="object 4"/>
            <p:cNvSpPr/>
            <p:nvPr/>
          </p:nvSpPr>
          <p:spPr>
            <a:xfrm>
              <a:off x="10667504" y="1430007"/>
              <a:ext cx="2371090" cy="2371725"/>
            </a:xfrm>
            <a:custGeom>
              <a:avLst/>
              <a:gdLst/>
              <a:ahLst/>
              <a:cxnLst/>
              <a:rect l="l" t="t" r="r" b="b"/>
              <a:pathLst>
                <a:path w="2371090" h="2371725">
                  <a:moveTo>
                    <a:pt x="1738312" y="0"/>
                  </a:moveTo>
                  <a:lnTo>
                    <a:pt x="0" y="1738312"/>
                  </a:lnTo>
                  <a:lnTo>
                    <a:pt x="632790" y="2371102"/>
                  </a:lnTo>
                  <a:lnTo>
                    <a:pt x="2371077" y="630288"/>
                  </a:lnTo>
                  <a:lnTo>
                    <a:pt x="1738312" y="0"/>
                  </a:lnTo>
                  <a:close/>
                </a:path>
              </a:pathLst>
            </a:custGeom>
            <a:solidFill>
              <a:srgbClr val="484C68"/>
            </a:solidFill>
          </p:spPr>
          <p:txBody>
            <a:bodyPr wrap="square" lIns="0" tIns="0" rIns="0" bIns="0" rtlCol="0"/>
            <a:lstStyle/>
            <a:p>
              <a:endParaRPr/>
            </a:p>
          </p:txBody>
        </p:sp>
        <p:sp>
          <p:nvSpPr>
            <p:cNvPr id="5" name="object 5"/>
            <p:cNvSpPr/>
            <p:nvPr/>
          </p:nvSpPr>
          <p:spPr>
            <a:xfrm>
              <a:off x="16535017" y="3474668"/>
              <a:ext cx="1753235" cy="1946275"/>
            </a:xfrm>
            <a:custGeom>
              <a:avLst/>
              <a:gdLst/>
              <a:ahLst/>
              <a:cxnLst/>
              <a:rect l="l" t="t" r="r" b="b"/>
              <a:pathLst>
                <a:path w="1753234" h="1946275">
                  <a:moveTo>
                    <a:pt x="1752993" y="0"/>
                  </a:moveTo>
                  <a:lnTo>
                    <a:pt x="0" y="1751458"/>
                  </a:lnTo>
                  <a:lnTo>
                    <a:pt x="194690" y="1946187"/>
                  </a:lnTo>
                  <a:lnTo>
                    <a:pt x="1752993" y="386511"/>
                  </a:lnTo>
                  <a:lnTo>
                    <a:pt x="1752993" y="0"/>
                  </a:lnTo>
                  <a:close/>
                </a:path>
              </a:pathLst>
            </a:custGeom>
            <a:solidFill>
              <a:srgbClr val="70B1DA"/>
            </a:solidFill>
          </p:spPr>
          <p:txBody>
            <a:bodyPr wrap="square" lIns="0" tIns="0" rIns="0" bIns="0" rtlCol="0"/>
            <a:lstStyle/>
            <a:p>
              <a:endParaRPr/>
            </a:p>
          </p:txBody>
        </p:sp>
      </p:grpSp>
      <p:grpSp>
        <p:nvGrpSpPr>
          <p:cNvPr id="6" name="object 6"/>
          <p:cNvGrpSpPr/>
          <p:nvPr/>
        </p:nvGrpSpPr>
        <p:grpSpPr>
          <a:xfrm>
            <a:off x="0" y="4062768"/>
            <a:ext cx="4617085" cy="6224270"/>
            <a:chOff x="0" y="4062768"/>
            <a:chExt cx="4617085" cy="6224270"/>
          </a:xfrm>
        </p:grpSpPr>
        <p:sp>
          <p:nvSpPr>
            <p:cNvPr id="7" name="object 7"/>
            <p:cNvSpPr/>
            <p:nvPr/>
          </p:nvSpPr>
          <p:spPr>
            <a:xfrm>
              <a:off x="0" y="6801869"/>
              <a:ext cx="4617085" cy="3485515"/>
            </a:xfrm>
            <a:custGeom>
              <a:avLst/>
              <a:gdLst/>
              <a:ahLst/>
              <a:cxnLst/>
              <a:rect l="l" t="t" r="r" b="b"/>
              <a:pathLst>
                <a:path w="4617085" h="3485515">
                  <a:moveTo>
                    <a:pt x="1392351" y="0"/>
                  </a:moveTo>
                  <a:lnTo>
                    <a:pt x="0" y="1391810"/>
                  </a:lnTo>
                  <a:lnTo>
                    <a:pt x="0" y="3485133"/>
                  </a:lnTo>
                  <a:lnTo>
                    <a:pt x="4354490" y="3485133"/>
                  </a:lnTo>
                  <a:lnTo>
                    <a:pt x="4616564" y="3222958"/>
                  </a:lnTo>
                  <a:lnTo>
                    <a:pt x="1392351" y="0"/>
                  </a:lnTo>
                  <a:close/>
                </a:path>
              </a:pathLst>
            </a:custGeom>
            <a:solidFill>
              <a:srgbClr val="484C68"/>
            </a:solidFill>
          </p:spPr>
          <p:txBody>
            <a:bodyPr wrap="square" lIns="0" tIns="0" rIns="0" bIns="0" rtlCol="0"/>
            <a:lstStyle/>
            <a:p>
              <a:endParaRPr/>
            </a:p>
          </p:txBody>
        </p:sp>
        <p:sp>
          <p:nvSpPr>
            <p:cNvPr id="8" name="object 8"/>
            <p:cNvSpPr/>
            <p:nvPr/>
          </p:nvSpPr>
          <p:spPr>
            <a:xfrm>
              <a:off x="0" y="4062768"/>
              <a:ext cx="1925955" cy="3851910"/>
            </a:xfrm>
            <a:custGeom>
              <a:avLst/>
              <a:gdLst/>
              <a:ahLst/>
              <a:cxnLst/>
              <a:rect l="l" t="t" r="r" b="b"/>
              <a:pathLst>
                <a:path w="1925955" h="3851909">
                  <a:moveTo>
                    <a:pt x="0" y="0"/>
                  </a:moveTo>
                  <a:lnTo>
                    <a:pt x="0" y="3851858"/>
                  </a:lnTo>
                  <a:lnTo>
                    <a:pt x="1925929" y="1925929"/>
                  </a:lnTo>
                  <a:lnTo>
                    <a:pt x="0" y="0"/>
                  </a:lnTo>
                  <a:close/>
                </a:path>
              </a:pathLst>
            </a:custGeom>
            <a:solidFill>
              <a:srgbClr val="70B1DA"/>
            </a:solidFill>
          </p:spPr>
          <p:txBody>
            <a:bodyPr wrap="square" lIns="0" tIns="0" rIns="0" bIns="0" rtlCol="0"/>
            <a:lstStyle/>
            <a:p>
              <a:endParaRPr/>
            </a:p>
          </p:txBody>
        </p:sp>
      </p:grpSp>
      <p:sp>
        <p:nvSpPr>
          <p:cNvPr id="9" name="object 9"/>
          <p:cNvSpPr txBox="1">
            <a:spLocks noGrp="1"/>
          </p:cNvSpPr>
          <p:nvPr>
            <p:ph type="title"/>
          </p:nvPr>
        </p:nvSpPr>
        <p:spPr>
          <a:prstGeom prst="rect">
            <a:avLst/>
          </a:prstGeom>
        </p:spPr>
        <p:txBody>
          <a:bodyPr vert="horz" wrap="square" lIns="0" tIns="1141285" rIns="0" bIns="0" rtlCol="0">
            <a:spAutoFit/>
          </a:bodyPr>
          <a:lstStyle/>
          <a:p>
            <a:pPr marL="1000760">
              <a:lnSpc>
                <a:spcPct val="100000"/>
              </a:lnSpc>
              <a:spcBef>
                <a:spcPts val="100"/>
              </a:spcBef>
            </a:pPr>
            <a:r>
              <a:rPr sz="6750" spc="135" dirty="0"/>
              <a:t>Feature</a:t>
            </a:r>
            <a:r>
              <a:rPr sz="6750" spc="50" dirty="0"/>
              <a:t> </a:t>
            </a:r>
            <a:r>
              <a:rPr sz="6750" spc="55" dirty="0"/>
              <a:t>Engineering</a:t>
            </a:r>
            <a:endParaRPr sz="6750"/>
          </a:p>
        </p:txBody>
      </p:sp>
      <p:pic>
        <p:nvPicPr>
          <p:cNvPr id="10" name="object 10"/>
          <p:cNvPicPr/>
          <p:nvPr/>
        </p:nvPicPr>
        <p:blipFill>
          <a:blip r:embed="rId2" cstate="print"/>
          <a:stretch>
            <a:fillRect/>
          </a:stretch>
        </p:blipFill>
        <p:spPr>
          <a:xfrm>
            <a:off x="7419733" y="3993007"/>
            <a:ext cx="1320863" cy="279946"/>
          </a:xfrm>
          <a:prstGeom prst="rect">
            <a:avLst/>
          </a:prstGeom>
        </p:spPr>
      </p:pic>
      <p:sp>
        <p:nvSpPr>
          <p:cNvPr id="11" name="object 11"/>
          <p:cNvSpPr txBox="1"/>
          <p:nvPr/>
        </p:nvSpPr>
        <p:spPr>
          <a:xfrm>
            <a:off x="3587535" y="3914000"/>
            <a:ext cx="6039485" cy="2494280"/>
          </a:xfrm>
          <a:prstGeom prst="rect">
            <a:avLst/>
          </a:prstGeom>
        </p:spPr>
        <p:txBody>
          <a:bodyPr vert="horz" wrap="square" lIns="0" tIns="12700" rIns="0" bIns="0" rtlCol="0">
            <a:spAutoFit/>
          </a:bodyPr>
          <a:lstStyle/>
          <a:p>
            <a:pPr marL="12700" marR="5080" indent="485140" algn="r">
              <a:lnSpc>
                <a:spcPct val="100000"/>
              </a:lnSpc>
              <a:spcBef>
                <a:spcPts val="100"/>
              </a:spcBef>
              <a:tabLst>
                <a:tab pos="5243195" algn="l"/>
              </a:tabLst>
            </a:pPr>
            <a:r>
              <a:rPr sz="2700" dirty="0">
                <a:solidFill>
                  <a:srgbClr val="FFFFFF"/>
                </a:solidFill>
                <a:latin typeface="Arial"/>
                <a:cs typeface="Arial"/>
              </a:rPr>
              <a:t>Creating</a:t>
            </a:r>
            <a:r>
              <a:rPr sz="2700" spc="254" dirty="0">
                <a:solidFill>
                  <a:srgbClr val="FFFFFF"/>
                </a:solidFill>
                <a:latin typeface="Arial"/>
                <a:cs typeface="Arial"/>
              </a:rPr>
              <a:t> </a:t>
            </a:r>
            <a:r>
              <a:rPr sz="2700" spc="75" dirty="0">
                <a:solidFill>
                  <a:srgbClr val="FFFFFF"/>
                </a:solidFill>
                <a:latin typeface="Arial"/>
                <a:cs typeface="Arial"/>
              </a:rPr>
              <a:t>meaningful</a:t>
            </a:r>
            <a:r>
              <a:rPr sz="2700" dirty="0">
                <a:solidFill>
                  <a:srgbClr val="FFFFFF"/>
                </a:solidFill>
                <a:latin typeface="Arial"/>
                <a:cs typeface="Arial"/>
              </a:rPr>
              <a:t>	</a:t>
            </a:r>
            <a:r>
              <a:rPr sz="2700" spc="155" dirty="0">
                <a:solidFill>
                  <a:srgbClr val="FFFFFF"/>
                </a:solidFill>
                <a:latin typeface="Arial"/>
                <a:cs typeface="Arial"/>
              </a:rPr>
              <a:t>from </a:t>
            </a:r>
            <a:r>
              <a:rPr sz="2700" spc="125" dirty="0">
                <a:solidFill>
                  <a:srgbClr val="FFFFFF"/>
                </a:solidFill>
                <a:latin typeface="Arial"/>
                <a:cs typeface="Arial"/>
              </a:rPr>
              <a:t>the</a:t>
            </a:r>
            <a:r>
              <a:rPr sz="2700" dirty="0">
                <a:solidFill>
                  <a:srgbClr val="FFFFFF"/>
                </a:solidFill>
                <a:latin typeface="Arial"/>
                <a:cs typeface="Arial"/>
              </a:rPr>
              <a:t> available </a:t>
            </a:r>
            <a:r>
              <a:rPr sz="2700" spc="75" dirty="0">
                <a:solidFill>
                  <a:srgbClr val="FFFFFF"/>
                </a:solidFill>
                <a:latin typeface="Arial"/>
                <a:cs typeface="Arial"/>
              </a:rPr>
              <a:t>data</a:t>
            </a:r>
            <a:r>
              <a:rPr sz="2700" dirty="0">
                <a:solidFill>
                  <a:srgbClr val="FFFFFF"/>
                </a:solidFill>
                <a:latin typeface="Arial"/>
                <a:cs typeface="Arial"/>
              </a:rPr>
              <a:t> is</a:t>
            </a:r>
            <a:r>
              <a:rPr sz="2700" spc="5" dirty="0">
                <a:solidFill>
                  <a:srgbClr val="FFFFFF"/>
                </a:solidFill>
                <a:latin typeface="Arial"/>
                <a:cs typeface="Arial"/>
              </a:rPr>
              <a:t> </a:t>
            </a:r>
            <a:r>
              <a:rPr sz="2700" dirty="0">
                <a:solidFill>
                  <a:srgbClr val="FFFFFF"/>
                </a:solidFill>
                <a:latin typeface="Arial"/>
                <a:cs typeface="Arial"/>
              </a:rPr>
              <a:t>a </a:t>
            </a:r>
            <a:r>
              <a:rPr sz="2700" spc="60" dirty="0">
                <a:solidFill>
                  <a:srgbClr val="FFFFFF"/>
                </a:solidFill>
                <a:latin typeface="Arial"/>
                <a:cs typeface="Arial"/>
              </a:rPr>
              <a:t>critical</a:t>
            </a:r>
            <a:r>
              <a:rPr sz="2700" dirty="0">
                <a:solidFill>
                  <a:srgbClr val="FFFFFF"/>
                </a:solidFill>
                <a:latin typeface="Arial"/>
                <a:cs typeface="Arial"/>
              </a:rPr>
              <a:t> </a:t>
            </a:r>
            <a:r>
              <a:rPr sz="2700" spc="75" dirty="0">
                <a:solidFill>
                  <a:srgbClr val="FFFFFF"/>
                </a:solidFill>
                <a:latin typeface="Arial"/>
                <a:cs typeface="Arial"/>
              </a:rPr>
              <a:t>step</a:t>
            </a:r>
            <a:r>
              <a:rPr sz="2700" spc="5" dirty="0">
                <a:solidFill>
                  <a:srgbClr val="FFFFFF"/>
                </a:solidFill>
                <a:latin typeface="Arial"/>
                <a:cs typeface="Arial"/>
              </a:rPr>
              <a:t> </a:t>
            </a:r>
            <a:r>
              <a:rPr sz="2700" spc="85" dirty="0">
                <a:solidFill>
                  <a:srgbClr val="FFFFFF"/>
                </a:solidFill>
                <a:latin typeface="Arial"/>
                <a:cs typeface="Arial"/>
              </a:rPr>
              <a:t>in </a:t>
            </a:r>
            <a:r>
              <a:rPr sz="2700" spc="125" dirty="0">
                <a:solidFill>
                  <a:srgbClr val="FFFFFF"/>
                </a:solidFill>
                <a:latin typeface="Arial"/>
                <a:cs typeface="Arial"/>
              </a:rPr>
              <a:t>the</a:t>
            </a:r>
            <a:r>
              <a:rPr sz="2700" spc="-20" dirty="0">
                <a:solidFill>
                  <a:srgbClr val="FFFFFF"/>
                </a:solidFill>
                <a:latin typeface="Arial"/>
                <a:cs typeface="Arial"/>
              </a:rPr>
              <a:t> </a:t>
            </a:r>
            <a:r>
              <a:rPr sz="2700" spc="70" dirty="0">
                <a:solidFill>
                  <a:srgbClr val="FFFFFF"/>
                </a:solidFill>
                <a:latin typeface="Arial"/>
                <a:cs typeface="Arial"/>
              </a:rPr>
              <a:t>machine</a:t>
            </a:r>
            <a:r>
              <a:rPr sz="2700" spc="-20" dirty="0">
                <a:solidFill>
                  <a:srgbClr val="FFFFFF"/>
                </a:solidFill>
                <a:latin typeface="Arial"/>
                <a:cs typeface="Arial"/>
              </a:rPr>
              <a:t> </a:t>
            </a:r>
            <a:r>
              <a:rPr sz="2700" spc="70" dirty="0">
                <a:solidFill>
                  <a:srgbClr val="FFFFFF"/>
                </a:solidFill>
                <a:latin typeface="Arial"/>
                <a:cs typeface="Arial"/>
              </a:rPr>
              <a:t>learning</a:t>
            </a:r>
            <a:r>
              <a:rPr sz="2700" spc="-15" dirty="0">
                <a:solidFill>
                  <a:srgbClr val="FFFFFF"/>
                </a:solidFill>
                <a:latin typeface="Arial"/>
                <a:cs typeface="Arial"/>
              </a:rPr>
              <a:t> </a:t>
            </a:r>
            <a:r>
              <a:rPr sz="2700" dirty="0">
                <a:solidFill>
                  <a:srgbClr val="FFFFFF"/>
                </a:solidFill>
                <a:latin typeface="Arial"/>
                <a:cs typeface="Arial"/>
              </a:rPr>
              <a:t>process.</a:t>
            </a:r>
            <a:r>
              <a:rPr sz="2700" spc="-20" dirty="0">
                <a:solidFill>
                  <a:srgbClr val="FFFFFF"/>
                </a:solidFill>
                <a:latin typeface="Arial"/>
                <a:cs typeface="Arial"/>
              </a:rPr>
              <a:t> </a:t>
            </a:r>
            <a:r>
              <a:rPr sz="2700" dirty="0">
                <a:solidFill>
                  <a:srgbClr val="FFFFFF"/>
                </a:solidFill>
                <a:latin typeface="Arial"/>
                <a:cs typeface="Arial"/>
              </a:rPr>
              <a:t>We</a:t>
            </a:r>
            <a:r>
              <a:rPr sz="2700" spc="-20" dirty="0">
                <a:solidFill>
                  <a:srgbClr val="FFFFFF"/>
                </a:solidFill>
                <a:latin typeface="Arial"/>
                <a:cs typeface="Arial"/>
              </a:rPr>
              <a:t> </a:t>
            </a:r>
            <a:r>
              <a:rPr sz="2700" spc="65" dirty="0">
                <a:solidFill>
                  <a:srgbClr val="FFFFFF"/>
                </a:solidFill>
                <a:latin typeface="Arial"/>
                <a:cs typeface="Arial"/>
              </a:rPr>
              <a:t>will </a:t>
            </a:r>
            <a:r>
              <a:rPr sz="2700" spc="85" dirty="0">
                <a:solidFill>
                  <a:srgbClr val="FFFFFF"/>
                </a:solidFill>
                <a:latin typeface="Arial"/>
                <a:cs typeface="Arial"/>
              </a:rPr>
              <a:t>explore</a:t>
            </a:r>
            <a:r>
              <a:rPr sz="2700" spc="-35" dirty="0">
                <a:solidFill>
                  <a:srgbClr val="FFFFFF"/>
                </a:solidFill>
                <a:latin typeface="Arial"/>
                <a:cs typeface="Arial"/>
              </a:rPr>
              <a:t> </a:t>
            </a:r>
            <a:r>
              <a:rPr sz="2700" spc="125" dirty="0">
                <a:solidFill>
                  <a:srgbClr val="FFFFFF"/>
                </a:solidFill>
                <a:latin typeface="Arial"/>
                <a:cs typeface="Arial"/>
              </a:rPr>
              <a:t>the</a:t>
            </a:r>
            <a:r>
              <a:rPr sz="2700" spc="-30" dirty="0">
                <a:solidFill>
                  <a:srgbClr val="FFFFFF"/>
                </a:solidFill>
                <a:latin typeface="Arial"/>
                <a:cs typeface="Arial"/>
              </a:rPr>
              <a:t> </a:t>
            </a:r>
            <a:r>
              <a:rPr sz="2700" spc="75" dirty="0">
                <a:solidFill>
                  <a:srgbClr val="FFFFFF"/>
                </a:solidFill>
                <a:latin typeface="Arial"/>
                <a:cs typeface="Arial"/>
              </a:rPr>
              <a:t>techniques</a:t>
            </a:r>
            <a:r>
              <a:rPr sz="2700" spc="-35" dirty="0">
                <a:solidFill>
                  <a:srgbClr val="FFFFFF"/>
                </a:solidFill>
                <a:latin typeface="Arial"/>
                <a:cs typeface="Arial"/>
              </a:rPr>
              <a:t> </a:t>
            </a:r>
            <a:r>
              <a:rPr sz="2700" spc="55" dirty="0">
                <a:solidFill>
                  <a:srgbClr val="FFFFFF"/>
                </a:solidFill>
                <a:latin typeface="Arial"/>
                <a:cs typeface="Arial"/>
              </a:rPr>
              <a:t>used</a:t>
            </a:r>
            <a:r>
              <a:rPr sz="2700" spc="-30" dirty="0">
                <a:solidFill>
                  <a:srgbClr val="FFFFFF"/>
                </a:solidFill>
                <a:latin typeface="Arial"/>
                <a:cs typeface="Arial"/>
              </a:rPr>
              <a:t> </a:t>
            </a:r>
            <a:r>
              <a:rPr sz="2700" spc="130" dirty="0">
                <a:solidFill>
                  <a:srgbClr val="FFFFFF"/>
                </a:solidFill>
                <a:latin typeface="Arial"/>
                <a:cs typeface="Arial"/>
              </a:rPr>
              <a:t>for </a:t>
            </a:r>
            <a:r>
              <a:rPr sz="2700" spc="105" dirty="0">
                <a:solidFill>
                  <a:srgbClr val="FFFFFF"/>
                </a:solidFill>
                <a:latin typeface="Arial"/>
                <a:cs typeface="Arial"/>
              </a:rPr>
              <a:t>feature</a:t>
            </a:r>
            <a:r>
              <a:rPr sz="2700" spc="-25" dirty="0">
                <a:solidFill>
                  <a:srgbClr val="FFFFFF"/>
                </a:solidFill>
                <a:latin typeface="Arial"/>
                <a:cs typeface="Arial"/>
              </a:rPr>
              <a:t> </a:t>
            </a:r>
            <a:r>
              <a:rPr sz="2700" spc="60" dirty="0">
                <a:solidFill>
                  <a:srgbClr val="FFFFFF"/>
                </a:solidFill>
                <a:latin typeface="Arial"/>
                <a:cs typeface="Arial"/>
              </a:rPr>
              <a:t>engineering</a:t>
            </a:r>
            <a:r>
              <a:rPr sz="2700" spc="-25" dirty="0">
                <a:solidFill>
                  <a:srgbClr val="FFFFFF"/>
                </a:solidFill>
                <a:latin typeface="Arial"/>
                <a:cs typeface="Arial"/>
              </a:rPr>
              <a:t> </a:t>
            </a:r>
            <a:r>
              <a:rPr sz="2700" spc="155" dirty="0">
                <a:solidFill>
                  <a:srgbClr val="FFFFFF"/>
                </a:solidFill>
                <a:latin typeface="Arial"/>
                <a:cs typeface="Arial"/>
              </a:rPr>
              <a:t>to</a:t>
            </a:r>
            <a:r>
              <a:rPr sz="2700" spc="-25" dirty="0">
                <a:solidFill>
                  <a:srgbClr val="FFFFFF"/>
                </a:solidFill>
                <a:latin typeface="Arial"/>
                <a:cs typeface="Arial"/>
              </a:rPr>
              <a:t> </a:t>
            </a:r>
            <a:r>
              <a:rPr sz="2700" spc="55" dirty="0">
                <a:solidFill>
                  <a:srgbClr val="FFFFFF"/>
                </a:solidFill>
                <a:latin typeface="Arial"/>
                <a:cs typeface="Arial"/>
              </a:rPr>
              <a:t>enhance</a:t>
            </a:r>
            <a:r>
              <a:rPr sz="2700" spc="-25" dirty="0">
                <a:solidFill>
                  <a:srgbClr val="FFFFFF"/>
                </a:solidFill>
                <a:latin typeface="Arial"/>
                <a:cs typeface="Arial"/>
              </a:rPr>
              <a:t> </a:t>
            </a:r>
            <a:r>
              <a:rPr sz="2700" spc="100" dirty="0">
                <a:solidFill>
                  <a:srgbClr val="FFFFFF"/>
                </a:solidFill>
                <a:latin typeface="Arial"/>
                <a:cs typeface="Arial"/>
              </a:rPr>
              <a:t>the </a:t>
            </a:r>
            <a:r>
              <a:rPr sz="2700" dirty="0">
                <a:solidFill>
                  <a:srgbClr val="FFFFFF"/>
                </a:solidFill>
                <a:latin typeface="Arial"/>
                <a:cs typeface="Arial"/>
              </a:rPr>
              <a:t>accuracy</a:t>
            </a:r>
            <a:r>
              <a:rPr sz="2700" spc="-20" dirty="0">
                <a:solidFill>
                  <a:srgbClr val="FFFFFF"/>
                </a:solidFill>
                <a:latin typeface="Arial"/>
                <a:cs typeface="Arial"/>
              </a:rPr>
              <a:t> </a:t>
            </a:r>
            <a:r>
              <a:rPr sz="2700" spc="130" dirty="0">
                <a:solidFill>
                  <a:srgbClr val="FFFFFF"/>
                </a:solidFill>
                <a:latin typeface="Arial"/>
                <a:cs typeface="Arial"/>
              </a:rPr>
              <a:t>of</a:t>
            </a:r>
            <a:r>
              <a:rPr sz="2700" spc="-20" dirty="0">
                <a:solidFill>
                  <a:srgbClr val="FFFFFF"/>
                </a:solidFill>
                <a:latin typeface="Arial"/>
                <a:cs typeface="Arial"/>
              </a:rPr>
              <a:t> </a:t>
            </a:r>
            <a:r>
              <a:rPr sz="2700" spc="155" dirty="0">
                <a:solidFill>
                  <a:srgbClr val="FFFFFF"/>
                </a:solidFill>
                <a:latin typeface="Arial"/>
                <a:cs typeface="Arial"/>
              </a:rPr>
              <a:t>our</a:t>
            </a:r>
            <a:r>
              <a:rPr sz="2700" spc="-20" dirty="0">
                <a:solidFill>
                  <a:srgbClr val="FFFFFF"/>
                </a:solidFill>
                <a:latin typeface="Arial"/>
                <a:cs typeface="Arial"/>
              </a:rPr>
              <a:t> </a:t>
            </a:r>
            <a:r>
              <a:rPr sz="2700" spc="80" dirty="0">
                <a:solidFill>
                  <a:srgbClr val="FFFFFF"/>
                </a:solidFill>
                <a:latin typeface="Arial"/>
                <a:cs typeface="Arial"/>
              </a:rPr>
              <a:t>predictive</a:t>
            </a:r>
            <a:r>
              <a:rPr sz="2700" spc="-20" dirty="0">
                <a:solidFill>
                  <a:srgbClr val="FFFFFF"/>
                </a:solidFill>
                <a:latin typeface="Arial"/>
                <a:cs typeface="Arial"/>
              </a:rPr>
              <a:t> </a:t>
            </a:r>
            <a:r>
              <a:rPr sz="2700" spc="55" dirty="0">
                <a:solidFill>
                  <a:srgbClr val="FFFFFF"/>
                </a:solidFill>
                <a:latin typeface="Arial"/>
                <a:cs typeface="Arial"/>
              </a:rPr>
              <a:t>models.</a:t>
            </a:r>
            <a:endParaRPr sz="2700">
              <a:latin typeface="Arial"/>
              <a:cs typeface="Arial"/>
            </a:endParaRPr>
          </a:p>
        </p:txBody>
      </p:sp>
      <p:sp>
        <p:nvSpPr>
          <p:cNvPr id="12" name="object 12"/>
          <p:cNvSpPr/>
          <p:nvPr/>
        </p:nvSpPr>
        <p:spPr>
          <a:xfrm>
            <a:off x="5610047" y="3650094"/>
            <a:ext cx="4048125" cy="95250"/>
          </a:xfrm>
          <a:custGeom>
            <a:avLst/>
            <a:gdLst/>
            <a:ahLst/>
            <a:cxnLst/>
            <a:rect l="l" t="t" r="r" b="b"/>
            <a:pathLst>
              <a:path w="4048125" h="95250">
                <a:moveTo>
                  <a:pt x="4048125" y="0"/>
                </a:moveTo>
                <a:lnTo>
                  <a:pt x="0" y="0"/>
                </a:lnTo>
                <a:lnTo>
                  <a:pt x="0" y="95250"/>
                </a:lnTo>
                <a:lnTo>
                  <a:pt x="4048125" y="95250"/>
                </a:lnTo>
                <a:lnTo>
                  <a:pt x="4048125" y="0"/>
                </a:lnTo>
                <a:close/>
              </a:path>
            </a:pathLst>
          </a:custGeom>
          <a:solidFill>
            <a:srgbClr val="70B1DA"/>
          </a:solidFill>
        </p:spPr>
        <p:txBody>
          <a:bodyPr wrap="square" lIns="0" tIns="0" rIns="0" bIns="0" rtlCol="0"/>
          <a:lstStyle/>
          <a:p>
            <a:endParaRPr/>
          </a:p>
        </p:txBody>
      </p:sp>
      <p:pic>
        <p:nvPicPr>
          <p:cNvPr id="6145" name="Picture 1">
            <a:extLst>
              <a:ext uri="{FF2B5EF4-FFF2-40B4-BE49-F238E27FC236}">
                <a16:creationId xmlns:a16="http://schemas.microsoft.com/office/drawing/2014/main" id="{8C2345D4-5FB8-27C3-CB0C-EA492556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21" y="0"/>
            <a:ext cx="14989815" cy="10287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8456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311</TotalTime>
  <Words>1066</Words>
  <Application>Microsoft Office PowerPoint</Application>
  <PresentationFormat>Custom</PresentationFormat>
  <Paragraphs>124</Paragraphs>
  <Slides>15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Aptos</vt:lpstr>
      <vt:lpstr>Arial</vt:lpstr>
      <vt:lpstr>Bahnschrift Light SemiCondensed</vt:lpstr>
      <vt:lpstr>Bahnschrift SemiBold</vt:lpstr>
      <vt:lpstr>Bahnschrift SemiCondensed</vt:lpstr>
      <vt:lpstr>Bahnschrift SemiLight SemiConde</vt:lpstr>
      <vt:lpstr>Book Antiqua</vt:lpstr>
      <vt:lpstr>Office Theme</vt:lpstr>
      <vt:lpstr>PowerPoint Presentation</vt:lpstr>
      <vt:lpstr>Background</vt:lpstr>
      <vt:lpstr>Problem Statement</vt:lpstr>
      <vt:lpstr>Numerical Data </vt:lpstr>
      <vt:lpstr>Feature Engineering</vt:lpstr>
      <vt:lpstr>Feature Engineering</vt:lpstr>
      <vt:lpstr>Feature Engineering</vt:lpstr>
      <vt:lpstr>Feature Engineering</vt:lpstr>
      <vt:lpstr>Feature Engineering</vt:lpstr>
      <vt:lpstr>Model Training</vt:lpstr>
      <vt:lpstr>Model Evaluation: Test Metrics</vt:lpstr>
      <vt:lpstr>Model Evaluation: Test Metrics</vt:lpstr>
      <vt:lpstr>Predictive Insights</vt:lpstr>
      <vt:lpstr>Conclusion</vt:lpstr>
      <vt:lpstr>Citations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Mridul Sharma</cp:lastModifiedBy>
  <cp:revision>1</cp:revision>
  <dcterms:created xsi:type="dcterms:W3CDTF">2024-06-18T10:10:39Z</dcterms:created>
  <dcterms:modified xsi:type="dcterms:W3CDTF">2024-06-18T15:50:40Z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2024-06-18T00:00:00Z</vt:filetime>
  </property>
  <property fmtid="{D5CDD505-2E9C-101B-9397-08002B2CF9AE}" pid="3" name="Creator">
    <vt:lpwstr>Chromium</vt:lpwstr>
  </property>
  <property fmtid="{D5CDD505-2E9C-101B-9397-08002B2CF9AE}" pid="4" name="LastSaved">
    <vt:filetime>2024-06-18T00:00:00Z</vt:filetime>
  </property>
  <property fmtid="{D5CDD505-2E9C-101B-9397-08002B2CF9AE}" pid="5" name="Producer">
    <vt:lpwstr>GPL Ghostscript 10.02.0</vt:lpwstr>
  </property>
</Properties>
</file>